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6" r:id="rId3"/>
    <p:sldId id="257" r:id="rId4"/>
    <p:sldId id="261" r:id="rId5"/>
    <p:sldId id="266" r:id="rId6"/>
    <p:sldId id="259" r:id="rId7"/>
    <p:sldId id="262" r:id="rId8"/>
    <p:sldId id="263" r:id="rId9"/>
    <p:sldId id="283" r:id="rId10"/>
    <p:sldId id="264" r:id="rId11"/>
    <p:sldId id="284" r:id="rId12"/>
    <p:sldId id="267" r:id="rId13"/>
    <p:sldId id="265" r:id="rId14"/>
    <p:sldId id="291" r:id="rId15"/>
    <p:sldId id="286" r:id="rId16"/>
    <p:sldId id="287" r:id="rId17"/>
    <p:sldId id="290" r:id="rId18"/>
    <p:sldId id="268" r:id="rId19"/>
    <p:sldId id="269" r:id="rId20"/>
    <p:sldId id="271" r:id="rId21"/>
    <p:sldId id="272" r:id="rId22"/>
    <p:sldId id="273" r:id="rId23"/>
    <p:sldId id="274" r:id="rId24"/>
    <p:sldId id="276" r:id="rId2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00"/>
    <a:srgbClr val="FFCC66"/>
    <a:srgbClr val="FFFF99"/>
    <a:srgbClr val="FFFFCC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DA01BF-FBCE-5F64-B3D9-37336752E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E546332-2400-4161-2C1E-CF19F3A8E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0FCB493-23A7-C562-F3C8-F57E6DAF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CC897E5-3520-CA55-2321-949B3CE3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95E3A94-F682-C15D-364F-29D5AF8A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12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F0051D7-0F03-4CD2-2D4C-7ED9F7FB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24E2B59-7C08-960A-0C9F-6B8FA88DB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E0AD9D2-E582-2D03-2EC6-3CA2F94C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4DF438E-5933-C22A-D264-123F7351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C20D947-D925-30F7-72C2-D659ED51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055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5A99E0DF-9787-4DBD-A054-39B914F72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14948781-78C5-2547-D148-8085034D2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764F84C-A257-503D-3BA3-3AAA420E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5DC5E03-789B-CCC7-6A50-3EE721EC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D9A316A-2D96-4151-A5E8-D9D4BCBA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218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3AC2D2-DAD2-ED2E-12DC-64A02E39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0B46B46-8825-1490-DC38-330E58E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F57AAF9-FD8F-A055-9410-C8E80A9E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172ECFF-0E8F-025B-9E33-B7A50694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659BE93-CA22-EC2F-8E89-390FA48D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766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6FA664-BF42-D3B3-9241-39387A1C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34F082D-8D2F-BC10-05D9-59E57E3F5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3F5782B-210E-C9F9-C2B7-36C87613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5293D3F-D908-BDCC-D2E3-58A0654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8CFAE9C-7EED-9214-0BA6-CE69BFDF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912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AC5007-DA86-712C-6578-7EA4026F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6A56300-2A2E-726C-D1BD-BB45C4C1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E3EEC8A-57EE-C189-3768-3E27238BD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65AE5D-7AB9-9DE7-8FE4-45DA8902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0A3F4B6-F3FE-7845-1ECC-BBD86C30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DD480CF-38BF-9FA7-BC27-819587AE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274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F6EE98-1494-A323-5282-8E6D0877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911C087-9C48-9F0E-E645-60010047C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7FF1538-769A-AE38-07ED-4D7DD92CF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C43BB6E2-A818-6097-C664-EAF8EA890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EC0AB726-2790-13F2-1A76-C933EFEF2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3983A6AC-336A-E977-1F42-99130A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6F2B7CFE-9096-5356-01A6-C5B0A71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9CF71F00-602C-90F5-0FFB-C7BFCED3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054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53261C9-DBB7-0ECA-9507-5703984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0B88E7E-AC94-0B44-0D93-E00D8098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14FDFAC6-E6A8-4C3E-728F-89E2844D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3B3D9632-A2FC-6355-70B2-3A1C78B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555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AE75A96B-C1F5-AE75-DE10-832740BF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87F07318-E393-4D00-7D57-8C57A4B9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827858A-FA87-0C7B-288A-AF7E7B48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660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CFAF3C-0423-5346-3774-AAAFB16D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C419061-FC14-D122-53AB-14D8E2E6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C99A9C83-43E1-A66F-1016-82A37458F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76EA10E-BF62-8EB4-F3B9-3533A04C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1D6C8FF-9583-980E-618D-34CE9AC1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12D733F-501F-0316-1128-75CB4681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038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B59E48-B23D-346F-42E4-4D9F4229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A0FBB75-CD54-4905-71D3-FD8B15E2C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6B5E865-0353-C765-533E-06DA2074D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6CFDEED-325A-3E73-0385-79B32001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EAF6794-B112-2B73-2106-0A1A769A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33C5BB4-A0BF-15F4-14EA-7CDC6F36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827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C5401158-B752-D372-48DA-21C18024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72F92CD-BCC3-C7DC-314C-BC0FB6331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6B20473-6B29-5A89-667B-01A70B51C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EC658-54BC-4C55-AC71-44052342B878}" type="datetimeFigureOut">
              <a:rPr lang="th-TH" smtClean="0"/>
              <a:t>24/04/67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28BB020-7EDB-5DB4-99AD-2C53F1AA5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FAEF7EB-97EF-ABE9-6781-28E164EBD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A72C7E-FBFA-4A0A-879E-55F5FCB1A0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279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9.wdp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8.wdp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hyperlink" Target="https://www.homenayoo.com/rent-dvd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42063-2153-45A9-194C-D10EBAE14B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0000"/>
          </a:solidFill>
          <a:ln>
            <a:solidFill>
              <a:srgbClr val="5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5C5958-D8C1-5447-FD85-5E536D728248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B29CAF37-51FE-BC79-B74C-56745960E386}"/>
              </a:ext>
            </a:extLst>
          </p:cNvPr>
          <p:cNvSpPr txBox="1"/>
          <p:nvPr/>
        </p:nvSpPr>
        <p:spPr>
          <a:xfrm>
            <a:off x="534030" y="247072"/>
            <a:ext cx="21836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Dataflow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0C12616-6CC4-382B-A6DF-AC1E98724285}"/>
              </a:ext>
            </a:extLst>
          </p:cNvPr>
          <p:cNvSpPr txBox="1"/>
          <p:nvPr/>
        </p:nvSpPr>
        <p:spPr>
          <a:xfrm>
            <a:off x="534030" y="847185"/>
            <a:ext cx="1255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การยืมหนัง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กล่องข้อความ 3">
            <a:extLst>
              <a:ext uri="{FF2B5EF4-FFF2-40B4-BE49-F238E27FC236}">
                <a16:creationId xmlns:a16="http://schemas.microsoft.com/office/drawing/2014/main" id="{714C3D5E-4ECA-7C37-646D-A5166C5CE98F}"/>
              </a:ext>
            </a:extLst>
          </p:cNvPr>
          <p:cNvSpPr txBox="1"/>
          <p:nvPr/>
        </p:nvSpPr>
        <p:spPr>
          <a:xfrm>
            <a:off x="2717641" y="1239626"/>
            <a:ext cx="633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เก่า</a:t>
            </a:r>
            <a:b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กล่องข้อความ 3">
            <a:extLst>
              <a:ext uri="{FF2B5EF4-FFF2-40B4-BE49-F238E27FC236}">
                <a16:creationId xmlns:a16="http://schemas.microsoft.com/office/drawing/2014/main" id="{2F903FBF-E6AC-970E-A7D4-536FA923DB39}"/>
              </a:ext>
            </a:extLst>
          </p:cNvPr>
          <p:cNvSpPr txBox="1"/>
          <p:nvPr/>
        </p:nvSpPr>
        <p:spPr>
          <a:xfrm>
            <a:off x="8711008" y="1531207"/>
            <a:ext cx="7633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ใหม่</a:t>
            </a:r>
            <a:b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BF98B-39E6-843C-591F-DB53159CEB79}"/>
              </a:ext>
            </a:extLst>
          </p:cNvPr>
          <p:cNvSpPr txBox="1"/>
          <p:nvPr/>
        </p:nvSpPr>
        <p:spPr>
          <a:xfrm>
            <a:off x="7515174" y="616404"/>
            <a:ext cx="3155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สามารถเช็คข้อมูลการยืมได้ง่าย</a:t>
            </a:r>
          </a:p>
          <a:p>
            <a:pPr algn="ctr"/>
            <a:r>
              <a:rPr lang="th-TH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ข้อมูลถูกจัดเก็บอย่างดี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5383245-C0CB-11ED-70A6-CD906FA5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0" y="1799639"/>
            <a:ext cx="5737908" cy="481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E7590-0065-84DF-DAAA-2DF761676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3" t="17558" r="15643" b="7062"/>
          <a:stretch/>
        </p:blipFill>
        <p:spPr>
          <a:xfrm>
            <a:off x="6191029" y="2359009"/>
            <a:ext cx="5837977" cy="35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3BD87-3C14-FE46-3936-78E0649868B7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465D-D858-48EF-BBF6-C2E765F71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3" t="17558" r="15643" b="7062"/>
          <a:stretch/>
        </p:blipFill>
        <p:spPr>
          <a:xfrm>
            <a:off x="451164" y="0"/>
            <a:ext cx="11289672" cy="68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6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68FB6-7AF8-0130-A7FE-8CA29286490B}"/>
              </a:ext>
            </a:extLst>
          </p:cNvPr>
          <p:cNvSpPr/>
          <p:nvPr/>
        </p:nvSpPr>
        <p:spPr>
          <a:xfrm>
            <a:off x="9053" y="0"/>
            <a:ext cx="12187382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0E935B5E-6A46-45C2-24A1-4699C4828940}"/>
              </a:ext>
            </a:extLst>
          </p:cNvPr>
          <p:cNvSpPr txBox="1"/>
          <p:nvPr/>
        </p:nvSpPr>
        <p:spPr>
          <a:xfrm>
            <a:off x="217022" y="198601"/>
            <a:ext cx="6518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Entity Relationship Diagram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6CD26F0-5D23-1681-FD5C-4C981CAB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51" y="1132157"/>
            <a:ext cx="7568697" cy="5454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80835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DD764-76FB-80A2-0C7A-F49C89CB49E5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D16B74A4-5774-6E20-050D-78CD65914252}"/>
              </a:ext>
            </a:extLst>
          </p:cNvPr>
          <p:cNvSpPr txBox="1"/>
          <p:nvPr/>
        </p:nvSpPr>
        <p:spPr>
          <a:xfrm>
            <a:off x="371189" y="243985"/>
            <a:ext cx="4554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Relational Diagram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92DC37-798E-F55E-A2BF-8420F56B0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7" y="1069745"/>
            <a:ext cx="8926346" cy="5658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E651AB7-5AE7-23CB-2EBD-72BA5030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7" y="1069745"/>
            <a:ext cx="8926346" cy="5658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92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D49EEA-5143-A466-56BA-CFA3CF8EB6F7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D9F6E6-21CB-2C8A-2330-3784D0D26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r="47121" b="5545"/>
          <a:stretch/>
        </p:blipFill>
        <p:spPr bwMode="auto">
          <a:xfrm>
            <a:off x="559001" y="1424549"/>
            <a:ext cx="4554453" cy="4460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6B90E01-09A9-0AF1-CB1B-FECA21204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8" t="14189" r="16813" b="15936"/>
          <a:stretch/>
        </p:blipFill>
        <p:spPr bwMode="auto">
          <a:xfrm>
            <a:off x="5486723" y="851158"/>
            <a:ext cx="6146276" cy="5607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92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8D4A98-EF3B-8925-D5AA-DC86D571F994}"/>
              </a:ext>
            </a:extLst>
          </p:cNvPr>
          <p:cNvSpPr/>
          <p:nvPr/>
        </p:nvSpPr>
        <p:spPr>
          <a:xfrm>
            <a:off x="-4436" y="0"/>
            <a:ext cx="1219643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E5B41-C913-B9F2-86CE-F499EAA40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-598" r="3902" b="39823"/>
          <a:stretch/>
        </p:blipFill>
        <p:spPr bwMode="auto">
          <a:xfrm>
            <a:off x="1395382" y="687128"/>
            <a:ext cx="4400913" cy="548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ailand Map, cartoon, map png | PNGEgg">
            <a:extLst>
              <a:ext uri="{FF2B5EF4-FFF2-40B4-BE49-F238E27FC236}">
                <a16:creationId xmlns:a16="http://schemas.microsoft.com/office/drawing/2014/main" id="{42052080-7163-ACE4-2294-163769F70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2" b="93673" l="10000" r="90000">
                        <a14:foregroundMark x1="42222" y1="3704" x2="42333" y2="17284"/>
                        <a14:foregroundMark x1="46556" y1="89660" x2="50222" y2="93673"/>
                        <a14:foregroundMark x1="42778" y1="2932" x2="42778" y2="7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98" r="29019"/>
          <a:stretch/>
        </p:blipFill>
        <p:spPr bwMode="auto">
          <a:xfrm>
            <a:off x="7319631" y="342899"/>
            <a:ext cx="3684761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D73097-CF71-5F4A-00DE-6250F399F711}"/>
              </a:ext>
            </a:extLst>
          </p:cNvPr>
          <p:cNvSpPr/>
          <p:nvPr/>
        </p:nvSpPr>
        <p:spPr>
          <a:xfrm>
            <a:off x="-4436" y="0"/>
            <a:ext cx="1219643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2C601F-53C0-19D1-3C93-811717C87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7" t="68517" r="32805" b="3553"/>
          <a:stretch/>
        </p:blipFill>
        <p:spPr bwMode="auto">
          <a:xfrm>
            <a:off x="651795" y="410800"/>
            <a:ext cx="5722931" cy="3259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F122B-6FE0-DCB0-577B-4A0E01772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 t="12871" r="62871" b="10495"/>
          <a:stretch/>
        </p:blipFill>
        <p:spPr>
          <a:xfrm>
            <a:off x="6844419" y="416625"/>
            <a:ext cx="4988001" cy="6024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77ED3-5ECA-E011-FAAB-A06E6DE48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" t="13333" r="86337" b="58416"/>
          <a:stretch/>
        </p:blipFill>
        <p:spPr>
          <a:xfrm>
            <a:off x="4128380" y="4080848"/>
            <a:ext cx="1776654" cy="233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01DB4-FEB3-EE1C-042D-4E01248F9D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6" t="13730" r="88713" b="44158"/>
          <a:stretch/>
        </p:blipFill>
        <p:spPr>
          <a:xfrm>
            <a:off x="1389278" y="3819996"/>
            <a:ext cx="1195059" cy="2888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6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3AA02-F229-0E05-A81B-5FCE75E0BCF7}"/>
              </a:ext>
            </a:extLst>
          </p:cNvPr>
          <p:cNvSpPr/>
          <p:nvPr/>
        </p:nvSpPr>
        <p:spPr>
          <a:xfrm>
            <a:off x="4618" y="0"/>
            <a:ext cx="12187382" cy="6858000"/>
          </a:xfrm>
          <a:prstGeom prst="rect">
            <a:avLst/>
          </a:prstGeom>
          <a:solidFill>
            <a:srgbClr val="FFFFCC"/>
          </a:solidFill>
          <a:ln>
            <a:solidFill>
              <a:srgbClr val="FFFF99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3AA42-77C0-04B7-699D-04CB82ADB6D0}"/>
              </a:ext>
            </a:extLst>
          </p:cNvPr>
          <p:cNvSpPr txBox="1"/>
          <p:nvPr/>
        </p:nvSpPr>
        <p:spPr>
          <a:xfrm>
            <a:off x="1728522" y="2497976"/>
            <a:ext cx="873495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Query Design</a:t>
            </a:r>
          </a:p>
        </p:txBody>
      </p:sp>
    </p:spTree>
    <p:extLst>
      <p:ext uri="{BB962C8B-B14F-4D97-AF65-F5344CB8AC3E}">
        <p14:creationId xmlns:p14="http://schemas.microsoft.com/office/powerpoint/2010/main" val="33169849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5D52D1-8B17-3136-084F-15425FE19B7F}"/>
              </a:ext>
            </a:extLst>
          </p:cNvPr>
          <p:cNvSpPr/>
          <p:nvPr/>
        </p:nvSpPr>
        <p:spPr>
          <a:xfrm>
            <a:off x="4618" y="0"/>
            <a:ext cx="12187382" cy="6858000"/>
          </a:xfrm>
          <a:prstGeom prst="rect">
            <a:avLst/>
          </a:prstGeom>
          <a:solidFill>
            <a:srgbClr val="FFFFCC"/>
          </a:solidFill>
          <a:ln>
            <a:solidFill>
              <a:srgbClr val="FFFF99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3D6FE2D4-693D-6F10-176C-E338F46B1499}"/>
              </a:ext>
            </a:extLst>
          </p:cNvPr>
          <p:cNvSpPr txBox="1"/>
          <p:nvPr/>
        </p:nvSpPr>
        <p:spPr>
          <a:xfrm>
            <a:off x="398033" y="204395"/>
            <a:ext cx="3110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แนะนำตัวละคร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6FFB8-6819-11B2-841A-3784886C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03" b="43294" l="7591" r="37207">
                        <a14:foregroundMark x1="18650" y1="25977" x2="20150" y2="27409"/>
                        <a14:foregroundMark x1="21181" y1="20703" x2="21368" y2="25130"/>
                        <a14:foregroundMark x1="20993" y1="24935" x2="20150" y2="30924"/>
                      </a14:backgroundRemoval>
                    </a14:imgEffect>
                  </a14:imgLayer>
                </a14:imgProps>
              </a:ext>
            </a:extLst>
          </a:blip>
          <a:srcRect l="9111" t="19137" r="66082" b="56855"/>
          <a:stretch/>
        </p:blipFill>
        <p:spPr>
          <a:xfrm>
            <a:off x="142855" y="2377441"/>
            <a:ext cx="3227294" cy="4496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6C8C7-AD1C-B54C-1E9F-8C7B13AABD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469" b="78320" l="6279" r="32615">
                        <a14:foregroundMark x1="17338" y1="55924" x2="17526" y2="65495"/>
                        <a14:foregroundMark x1="20337" y1="55469" x2="23618" y2="65430"/>
                        <a14:foregroundMark x1="9466" y1="67188" x2="9372" y2="70313"/>
                        <a14:foregroundMark x1="9372" y1="70313" x2="15933" y2="77930"/>
                        <a14:foregroundMark x1="15933" y1="77930" x2="24180" y2="77018"/>
                        <a14:foregroundMark x1="24180" y1="77018" x2="23618" y2="69792"/>
                        <a14:foregroundMark x1="23618" y1="69792" x2="21837" y2="68490"/>
                        <a14:foregroundMark x1="26336" y1="66927" x2="28210" y2="71745"/>
                        <a14:foregroundMark x1="28210" y1="71745" x2="20900" y2="74414"/>
                        <a14:foregroundMark x1="20900" y1="74414" x2="18182" y2="74479"/>
                        <a14:foregroundMark x1="13215" y1="68229" x2="11153" y2="71940"/>
                        <a14:foregroundMark x1="11153" y1="71940" x2="12371" y2="76302"/>
                        <a14:foregroundMark x1="12371" y1="76302" x2="13402" y2="75456"/>
                        <a14:foregroundMark x1="10965" y1="68099" x2="9560" y2="71159"/>
                        <a14:foregroundMark x1="9560" y1="71159" x2="9560" y2="73828"/>
                        <a14:foregroundMark x1="9747" y1="66862" x2="7404" y2="72070"/>
                        <a14:foregroundMark x1="9372" y1="70703" x2="20056" y2="73763"/>
                        <a14:foregroundMark x1="11621" y1="69727" x2="15276" y2="77279"/>
                        <a14:foregroundMark x1="12933" y1="76432" x2="13590" y2="78385"/>
                        <a14:foregroundMark x1="15183" y1="59115" x2="17713" y2="65430"/>
                        <a14:foregroundMark x1="6279" y1="71549" x2="8997" y2="68620"/>
                      </a14:backgroundRemoval>
                    </a14:imgEffect>
                  </a14:imgLayer>
                </a14:imgProps>
              </a:ext>
            </a:extLst>
          </a:blip>
          <a:srcRect l="3938" t="53701" r="64156" b="21009"/>
          <a:stretch/>
        </p:blipFill>
        <p:spPr>
          <a:xfrm>
            <a:off x="6383066" y="2377441"/>
            <a:ext cx="3945963" cy="450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C61D-E5AD-FDB4-11D9-308C2E54B9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990" b="79622" l="49485" r="73852">
                        <a14:foregroundMark x1="62137" y1="55990" x2="60075" y2="63281"/>
                        <a14:foregroundMark x1="55858" y1="79557" x2="62512" y2="79622"/>
                        <a14:foregroundMark x1="62512" y1="79622" x2="68604" y2="79492"/>
                      </a14:backgroundRemoval>
                    </a14:imgEffect>
                  </a14:imgLayer>
                </a14:imgProps>
              </a:ext>
            </a:extLst>
          </a:blip>
          <a:srcRect l="46497" t="54723" r="27808" b="19706"/>
          <a:stretch/>
        </p:blipFill>
        <p:spPr>
          <a:xfrm>
            <a:off x="8969598" y="2466399"/>
            <a:ext cx="3070934" cy="439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ACC9B-6F7A-5D47-E8CA-5BFC0FF7D6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29" b="42057" l="48454" r="74977">
                        <a14:foregroundMark x1="62887" y1="21029" x2="63355" y2="30013"/>
                        <a14:foregroundMark x1="74883" y1="31966" x2="74977" y2="34961"/>
                      </a14:backgroundRemoval>
                    </a14:imgEffect>
                  </a14:imgLayer>
                </a14:imgProps>
              </a:ext>
            </a:extLst>
          </a:blip>
          <a:srcRect l="45365" t="19137" r="23053" b="58210"/>
          <a:stretch/>
        </p:blipFill>
        <p:spPr>
          <a:xfrm>
            <a:off x="2306317" y="2216075"/>
            <a:ext cx="4510740" cy="465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4E09D-9137-550B-6DC3-8CD1C2100FF9}"/>
              </a:ext>
            </a:extLst>
          </p:cNvPr>
          <p:cNvSpPr txBox="1"/>
          <p:nvPr/>
        </p:nvSpPr>
        <p:spPr>
          <a:xfrm>
            <a:off x="701549" y="1781449"/>
            <a:ext cx="2191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Sunyarn</a:t>
            </a:r>
            <a:r>
              <a:rPr lang="en-US" sz="2000" dirty="0"/>
              <a:t> </a:t>
            </a:r>
            <a:r>
              <a:rPr lang="en-US" sz="2000" dirty="0" err="1"/>
              <a:t>Loedvisai</a:t>
            </a:r>
            <a:endParaRPr lang="en-US" sz="2000" dirty="0"/>
          </a:p>
          <a:p>
            <a:pPr algn="ctr"/>
            <a:r>
              <a:rPr lang="en-US" sz="2000" dirty="0"/>
              <a:t>(Manager)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028BB-6FC4-98DF-3D61-506669101CDE}"/>
              </a:ext>
            </a:extLst>
          </p:cNvPr>
          <p:cNvSpPr txBox="1"/>
          <p:nvPr/>
        </p:nvSpPr>
        <p:spPr>
          <a:xfrm>
            <a:off x="3590169" y="1781449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Sittichok</a:t>
            </a:r>
            <a:r>
              <a:rPr lang="en-US" sz="2000" dirty="0"/>
              <a:t>  </a:t>
            </a:r>
            <a:r>
              <a:rPr lang="en-US" sz="2000" dirty="0" err="1"/>
              <a:t>Srikhem</a:t>
            </a:r>
            <a:endParaRPr lang="en-US" sz="2000" dirty="0"/>
          </a:p>
          <a:p>
            <a:pPr algn="ctr"/>
            <a:r>
              <a:rPr lang="en-US" sz="2000" dirty="0"/>
              <a:t>(Lender)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958FF-2D4D-490A-DCFF-06A48A30F6B1}"/>
              </a:ext>
            </a:extLst>
          </p:cNvPr>
          <p:cNvSpPr txBox="1"/>
          <p:nvPr/>
        </p:nvSpPr>
        <p:spPr>
          <a:xfrm>
            <a:off x="7365543" y="1797472"/>
            <a:ext cx="1977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Arnold  </a:t>
            </a:r>
            <a:r>
              <a:rPr lang="en-US" sz="2000" dirty="0" err="1"/>
              <a:t>Yamkum</a:t>
            </a:r>
            <a:endParaRPr lang="en-US" sz="2000" dirty="0"/>
          </a:p>
          <a:p>
            <a:pPr algn="ctr"/>
            <a:r>
              <a:rPr lang="en-US" sz="2000" dirty="0"/>
              <a:t>(Janitor)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6D446-9DEC-E3C3-218D-6E4E32F5B9FE}"/>
              </a:ext>
            </a:extLst>
          </p:cNvPr>
          <p:cNvSpPr txBox="1"/>
          <p:nvPr/>
        </p:nvSpPr>
        <p:spPr>
          <a:xfrm>
            <a:off x="10065650" y="1797472"/>
            <a:ext cx="159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Janna  </a:t>
            </a:r>
            <a:r>
              <a:rPr lang="en-US" sz="2000" dirty="0" err="1"/>
              <a:t>Jantra</a:t>
            </a:r>
            <a:endParaRPr lang="en-US" sz="2000" dirty="0"/>
          </a:p>
          <a:p>
            <a:pPr algn="ctr"/>
            <a:r>
              <a:rPr lang="en-US" sz="2000" dirty="0"/>
              <a:t>(Lender)</a:t>
            </a:r>
          </a:p>
        </p:txBody>
      </p:sp>
      <p:sp>
        <p:nvSpPr>
          <p:cNvPr id="14" name="กล่องข้อความ 3">
            <a:extLst>
              <a:ext uri="{FF2B5EF4-FFF2-40B4-BE49-F238E27FC236}">
                <a16:creationId xmlns:a16="http://schemas.microsoft.com/office/drawing/2014/main" id="{D7F62A50-E641-3BC3-1183-0D9CC8A496AC}"/>
              </a:ext>
            </a:extLst>
          </p:cNvPr>
          <p:cNvSpPr txBox="1"/>
          <p:nvPr/>
        </p:nvSpPr>
        <p:spPr>
          <a:xfrm>
            <a:off x="441065" y="685477"/>
            <a:ext cx="1024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พนักงาน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70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057F02-FC65-F946-7A5A-845DF152884F}"/>
              </a:ext>
            </a:extLst>
          </p:cNvPr>
          <p:cNvSpPr/>
          <p:nvPr/>
        </p:nvSpPr>
        <p:spPr>
          <a:xfrm>
            <a:off x="4618" y="0"/>
            <a:ext cx="12187382" cy="6858000"/>
          </a:xfrm>
          <a:prstGeom prst="rect">
            <a:avLst/>
          </a:prstGeom>
          <a:solidFill>
            <a:srgbClr val="FFFFCC"/>
          </a:solidFill>
          <a:ln>
            <a:solidFill>
              <a:srgbClr val="FFFF99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9AF57B7-4526-93FA-1291-544D3B02B38A}"/>
              </a:ext>
            </a:extLst>
          </p:cNvPr>
          <p:cNvSpPr txBox="1"/>
          <p:nvPr/>
        </p:nvSpPr>
        <p:spPr>
          <a:xfrm>
            <a:off x="398033" y="204395"/>
            <a:ext cx="3110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แนะนำตัวละคร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EC5D-8800-EA5A-687F-38479E43C928}"/>
              </a:ext>
            </a:extLst>
          </p:cNvPr>
          <p:cNvSpPr txBox="1"/>
          <p:nvPr/>
        </p:nvSpPr>
        <p:spPr>
          <a:xfrm>
            <a:off x="1004806" y="1781449"/>
            <a:ext cx="1585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Jattis</a:t>
            </a:r>
            <a:r>
              <a:rPr lang="en-US" sz="2000" dirty="0"/>
              <a:t>  </a:t>
            </a:r>
            <a:r>
              <a:rPr lang="en-US" sz="2000" dirty="0" err="1"/>
              <a:t>Jaroen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5E5E3-6A3A-7823-0AB3-E002D911D546}"/>
              </a:ext>
            </a:extLst>
          </p:cNvPr>
          <p:cNvSpPr txBox="1"/>
          <p:nvPr/>
        </p:nvSpPr>
        <p:spPr>
          <a:xfrm>
            <a:off x="3380033" y="1826969"/>
            <a:ext cx="176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Nathan  Aroon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E22AB-41B3-2213-53AA-5902499B2EA0}"/>
              </a:ext>
            </a:extLst>
          </p:cNvPr>
          <p:cNvSpPr txBox="1"/>
          <p:nvPr/>
        </p:nvSpPr>
        <p:spPr>
          <a:xfrm>
            <a:off x="5565526" y="1826969"/>
            <a:ext cx="2047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Pattama</a:t>
            </a:r>
            <a:r>
              <a:rPr lang="en-US" sz="2000" dirty="0"/>
              <a:t>  </a:t>
            </a:r>
            <a:r>
              <a:rPr lang="en-US" sz="2000" dirty="0" err="1"/>
              <a:t>Padung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83BFC-AFEA-64A8-F6AB-EC663883EE29}"/>
              </a:ext>
            </a:extLst>
          </p:cNvPr>
          <p:cNvSpPr txBox="1"/>
          <p:nvPr/>
        </p:nvSpPr>
        <p:spPr>
          <a:xfrm>
            <a:off x="7921431" y="1826969"/>
            <a:ext cx="279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Chamghat</a:t>
            </a:r>
            <a:r>
              <a:rPr lang="en-US" sz="2000" dirty="0"/>
              <a:t>  </a:t>
            </a:r>
            <a:r>
              <a:rPr lang="en-US" sz="2000" dirty="0" err="1"/>
              <a:t>Phoempoon</a:t>
            </a:r>
            <a:endParaRPr lang="en-US" sz="2000" dirty="0"/>
          </a:p>
        </p:txBody>
      </p:sp>
      <p:sp>
        <p:nvSpPr>
          <p:cNvPr id="13" name="กล่องข้อความ 3">
            <a:extLst>
              <a:ext uri="{FF2B5EF4-FFF2-40B4-BE49-F238E27FC236}">
                <a16:creationId xmlns:a16="http://schemas.microsoft.com/office/drawing/2014/main" id="{F07F701C-C904-1242-8571-1EBAFB276B41}"/>
              </a:ext>
            </a:extLst>
          </p:cNvPr>
          <p:cNvSpPr txBox="1"/>
          <p:nvPr/>
        </p:nvSpPr>
        <p:spPr>
          <a:xfrm>
            <a:off x="458484" y="760533"/>
            <a:ext cx="699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ลูกค้า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131EB-B059-AEE0-EBB0-B0F60FA1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24" b="50911" l="59888" r="84349">
                        <a14:foregroundMark x1="71509" y1="21354" x2="70478" y2="33333"/>
                        <a14:foregroundMark x1="64948" y1="35807" x2="64011" y2="48242"/>
                        <a14:foregroundMark x1="64011" y1="48242" x2="64011" y2="48242"/>
                        <a14:foregroundMark x1="62699" y1="49219" x2="80600" y2="48958"/>
                        <a14:foregroundMark x1="80600" y1="48958" x2="80694" y2="48958"/>
                        <a14:foregroundMark x1="80412" y1="49414" x2="79007" y2="41471"/>
                        <a14:foregroundMark x1="79007" y1="41471" x2="74414" y2="34831"/>
                        <a14:foregroundMark x1="74414" y1="34831" x2="73852" y2="34635"/>
                        <a14:foregroundMark x1="63168" y1="36979" x2="69260" y2="35286"/>
                        <a14:foregroundMark x1="69260" y1="35286" x2="75258" y2="34766"/>
                        <a14:foregroundMark x1="75258" y1="34766" x2="75633" y2="34896"/>
                        <a14:foregroundMark x1="77976" y1="35156" x2="79381" y2="43945"/>
                        <a14:foregroundMark x1="69822" y1="35482" x2="71321" y2="47396"/>
                        <a14:foregroundMark x1="63074" y1="44727" x2="79288" y2="43164"/>
                        <a14:foregroundMark x1="73290" y1="35352" x2="69822" y2="48242"/>
                        <a14:foregroundMark x1="66261" y1="37109" x2="71228" y2="46354"/>
                        <a14:foregroundMark x1="74321" y1="36719" x2="77413" y2="43945"/>
                        <a14:foregroundMark x1="65979" y1="49674" x2="77132" y2="49674"/>
                        <a14:foregroundMark x1="74789" y1="50326" x2="70197" y2="50911"/>
                      </a14:backgroundRemoval>
                    </a14:imgEffect>
                  </a14:imgLayer>
                </a14:imgProps>
              </a:ext>
            </a:extLst>
          </a:blip>
          <a:srcRect l="57019" t="20330" r="12599" b="49923"/>
          <a:stretch/>
        </p:blipFill>
        <p:spPr>
          <a:xfrm>
            <a:off x="2589984" y="2440059"/>
            <a:ext cx="3173453" cy="447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27D16-77BB-8FCE-B567-A07734528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849" b="91406" l="9841" r="41706">
                        <a14:foregroundMark x1="24742" y1="61849" x2="24461" y2="77865"/>
                        <a14:foregroundMark x1="14339" y1="87956" x2="21275" y2="75651"/>
                        <a14:foregroundMark x1="24461" y1="75000" x2="23899" y2="88346"/>
                        <a14:foregroundMark x1="14902" y1="80729" x2="32146" y2="80729"/>
                        <a14:foregroundMark x1="25211" y1="73438" x2="31678" y2="85547"/>
                        <a14:foregroundMark x1="22587" y1="74284" x2="19119" y2="87044"/>
                        <a14:foregroundMark x1="19025" y1="74870" x2="14714" y2="83529"/>
                        <a14:foregroundMark x1="15276" y1="86328" x2="19588" y2="79297"/>
                        <a14:foregroundMark x1="19588" y1="79297" x2="26242" y2="74935"/>
                        <a14:foregroundMark x1="26242" y1="74935" x2="31396" y2="77995"/>
                        <a14:foregroundMark x1="31396" y1="77995" x2="32521" y2="79688"/>
                        <a14:foregroundMark x1="28397" y1="74479" x2="31584" y2="79167"/>
                        <a14:foregroundMark x1="31584" y1="79167" x2="32615" y2="83008"/>
                        <a14:foregroundMark x1="32240" y1="78255" x2="32990" y2="91081"/>
                        <a14:foregroundMark x1="16120" y1="90951" x2="17619" y2="77995"/>
                        <a14:foregroundMark x1="15183" y1="82552" x2="14058" y2="87630"/>
                        <a14:foregroundMark x1="19400" y1="85677" x2="32334" y2="83919"/>
                        <a14:foregroundMark x1="27554" y1="74544" x2="34021" y2="78646"/>
                        <a14:foregroundMark x1="24742" y1="77279" x2="25023" y2="86849"/>
                        <a14:foregroundMark x1="17526" y1="86328" x2="20619" y2="91406"/>
                        <a14:foregroundMark x1="24649" y1="91406" x2="26054" y2="80924"/>
                        <a14:foregroundMark x1="27835" y1="89583" x2="30272" y2="81185"/>
                        <a14:foregroundMark x1="20712" y1="85091" x2="22024" y2="90625"/>
                        <a14:foregroundMark x1="19400" y1="83333" x2="28960" y2="76302"/>
                        <a14:foregroundMark x1="17526" y1="87956" x2="18369" y2="90951"/>
                      </a14:backgroundRemoval>
                    </a14:imgEffect>
                  </a14:imgLayer>
                </a14:imgProps>
              </a:ext>
            </a:extLst>
          </a:blip>
          <a:srcRect l="5882" t="61354" r="54172" b="8646"/>
          <a:stretch/>
        </p:blipFill>
        <p:spPr>
          <a:xfrm>
            <a:off x="4679572" y="2440059"/>
            <a:ext cx="4137131" cy="4472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CDB88-95BE-45CB-DFC1-2259CA3A4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82" b="50716" l="7123" r="38707">
                        <a14:foregroundMark x1="7123" y1="47786" x2="9841" y2="46159"/>
                        <a14:foregroundMark x1="17245" y1="50521" x2="23430" y2="44661"/>
                        <a14:foregroundMark x1="17526" y1="22982" x2="24180" y2="23112"/>
                        <a14:foregroundMark x1="22493" y1="50716" x2="25586" y2="50716"/>
                      </a14:backgroundRemoval>
                    </a14:imgEffect>
                  </a14:imgLayer>
                </a14:imgProps>
              </a:ext>
            </a:extLst>
          </a:blip>
          <a:srcRect l="4249" t="20330" r="57363" b="49043"/>
          <a:stretch/>
        </p:blipFill>
        <p:spPr>
          <a:xfrm>
            <a:off x="-120981" y="2227079"/>
            <a:ext cx="4054732" cy="465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23970-48DF-5D7B-743E-1C4553FF3F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932" b="89779" l="58482" r="92502">
                        <a14:foregroundMark x1="66115" y1="75179" x2="65698" y2="76042"/>
                        <a14:foregroundMark x1="71228" y1="64583" x2="66767" y2="73828"/>
                        <a14:foregroundMark x1="62137" y1="83854" x2="76757" y2="71029"/>
                        <a14:foregroundMark x1="66542" y1="87044" x2="63636" y2="76172"/>
                        <a14:foregroundMark x1="63449" y1="78971" x2="59325" y2="87956"/>
                        <a14:foregroundMark x1="60637" y1="87044" x2="71603" y2="86393"/>
                        <a14:foregroundMark x1="71603" y1="86393" x2="76007" y2="86393"/>
                        <a14:foregroundMark x1="64386" y1="89779" x2="75070" y2="89518"/>
                        <a14:foregroundMark x1="71603" y1="63997" x2="67385" y2="70117"/>
                        <a14:foregroundMark x1="92502" y1="80664" x2="90909" y2="82357"/>
                        <a14:backgroundMark x1="66542" y1="74349" x2="60262" y2="73698"/>
                        <a14:backgroundMark x1="66917" y1="73828" x2="66917" y2="73828"/>
                        <a14:backgroundMark x1="66729" y1="74089" x2="61949" y2="73698"/>
                      </a14:backgroundRemoval>
                    </a14:imgEffect>
                  </a14:imgLayer>
                </a14:imgProps>
              </a:ext>
            </a:extLst>
          </a:blip>
          <a:srcRect l="54421" t="63245" r="3200" b="10220"/>
          <a:stretch/>
        </p:blipFill>
        <p:spPr>
          <a:xfrm>
            <a:off x="7613139" y="2546540"/>
            <a:ext cx="4766063" cy="42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9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1DBA2F8-3584-F5D2-E52E-CE11EB53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4923" y="0"/>
            <a:ext cx="20038109" cy="11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DC4108-59D2-4794-4AA3-E7D1B8FB8E18}"/>
              </a:ext>
            </a:extLst>
          </p:cNvPr>
          <p:cNvSpPr/>
          <p:nvPr/>
        </p:nvSpPr>
        <p:spPr>
          <a:xfrm>
            <a:off x="0" y="1"/>
            <a:ext cx="1218738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82DC42-6355-5692-ABB5-EA6C1820FA69}"/>
              </a:ext>
            </a:extLst>
          </p:cNvPr>
          <p:cNvSpPr/>
          <p:nvPr/>
        </p:nvSpPr>
        <p:spPr>
          <a:xfrm>
            <a:off x="4618" y="727193"/>
            <a:ext cx="12182764" cy="5153891"/>
          </a:xfrm>
          <a:prstGeom prst="ellipse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C300BA3-562D-F720-5481-86711AF1283C}"/>
              </a:ext>
            </a:extLst>
          </p:cNvPr>
          <p:cNvSpPr txBox="1"/>
          <p:nvPr/>
        </p:nvSpPr>
        <p:spPr>
          <a:xfrm>
            <a:off x="784743" y="2272689"/>
            <a:ext cx="10278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ออกแบบ</a:t>
            </a:r>
            <a:r>
              <a:rPr lang="th-TH" sz="4000" b="1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ฐ</a:t>
            </a:r>
            <a:r>
              <a:rPr lang="th-TH" sz="40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านข้อมูลสำหรับร้านเช่าแผ่นหนังภาพยนตร์</a:t>
            </a:r>
            <a:endParaRPr lang="th-TH" sz="4000" b="0" dirty="0">
              <a:solidFill>
                <a:srgbClr val="001746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US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  <a:r>
              <a:rPr lang="en-US" sz="4000" dirty="0" err="1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MovieRentingDatabaseMalaNaja</a:t>
            </a: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br>
              <a:rPr lang="th-TH" sz="4000" dirty="0">
                <a:solidFill>
                  <a:srgbClr val="001746"/>
                </a:solidFill>
              </a:rPr>
            </a:br>
            <a:endParaRPr lang="th-TH" sz="4000" dirty="0">
              <a:solidFill>
                <a:srgbClr val="00174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83FE5-6010-5876-EBA4-480F8DE20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23" l="2500" r="97292">
                        <a14:foregroundMark x1="5556" y1="15703" x2="30903" y2="46055"/>
                        <a14:foregroundMark x1="2500" y1="11758" x2="45000" y2="24570"/>
                        <a14:foregroundMark x1="10486" y1="92031" x2="78542" y2="94648"/>
                        <a14:foregroundMark x1="90972" y1="60313" x2="91458" y2="93984"/>
                        <a14:foregroundMark x1="91458" y1="93984" x2="91458" y2="93984"/>
                        <a14:foregroundMark x1="34931" y1="66289" x2="14722" y2="72969"/>
                        <a14:foregroundMark x1="14722" y1="72969" x2="5208" y2="81406"/>
                        <a14:foregroundMark x1="5208" y1="81406" x2="12361" y2="92852"/>
                        <a14:foregroundMark x1="12361" y1="92852" x2="35486" y2="95117"/>
                        <a14:foregroundMark x1="35486" y1="95117" x2="43750" y2="80430"/>
                        <a14:foregroundMark x1="43750" y1="80430" x2="54444" y2="94609"/>
                        <a14:foregroundMark x1="54444" y1="94609" x2="75069" y2="80234"/>
                        <a14:foregroundMark x1="75069" y1="80234" x2="65417" y2="77773"/>
                        <a14:foregroundMark x1="97361" y1="60469" x2="96389" y2="94648"/>
                        <a14:foregroundMark x1="20139" y1="75625" x2="14236" y2="95430"/>
                        <a14:foregroundMark x1="5347" y1="97813" x2="89792" y2="99023"/>
                        <a14:foregroundMark x1="89792" y1="99023" x2="93333" y2="98477"/>
                        <a14:foregroundMark x1="55347" y1="35508" x2="49931" y2="47930"/>
                        <a14:foregroundMark x1="59306" y1="36289" x2="50139" y2="46719"/>
                        <a14:foregroundMark x1="60972" y1="38672" x2="52500" y2="45664"/>
                        <a14:foregroundMark x1="44028" y1="40000" x2="58125" y2="36953"/>
                        <a14:foregroundMark x1="62847" y1="40117" x2="56528" y2="43164"/>
                        <a14:foregroundMark x1="47778" y1="37109" x2="58403" y2="36172"/>
                        <a14:foregroundMark x1="60972" y1="42891" x2="55764" y2="42773"/>
                        <a14:foregroundMark x1="52500" y1="36836" x2="56528" y2="41836"/>
                        <a14:foregroundMark x1="20139" y1="85938" x2="52292" y2="73281"/>
                        <a14:backgroundMark x1="2292" y1="45430" x2="7222" y2="64141"/>
                        <a14:backgroundMark x1="60409" y1="43428" x2="68681" y2="49883"/>
                        <a14:backgroundMark x1="48056" y1="33789" x2="51248" y2="36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088498" y="5442788"/>
            <a:ext cx="3271161" cy="5815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61ADE-7474-A5BB-20E3-419E48920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583" b="99306" l="24375" r="53125">
                        <a14:foregroundMark x1="26250" y1="98472" x2="53203" y2="98750"/>
                        <a14:foregroundMark x1="25313" y1="91944" x2="25391" y2="99444"/>
                        <a14:foregroundMark x1="24453" y1="91944" x2="24844" y2="98472"/>
                        <a14:foregroundMark x1="37031" y1="54583" x2="39844" y2="60556"/>
                        <a14:backgroundMark x1="44688" y1="63333" x2="46563" y2="90000"/>
                        <a14:backgroundMark x1="46563" y1="90000" x2="46875" y2="90833"/>
                        <a14:backgroundMark x1="25547" y1="86667" x2="30000" y2="8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6" t="50000" r="50000"/>
          <a:stretch/>
        </p:blipFill>
        <p:spPr>
          <a:xfrm>
            <a:off x="-610858" y="6757969"/>
            <a:ext cx="4124420" cy="453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6A48F-7999-4BCE-8B30-3D16468459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7" b="96204" l="13281" r="90156">
                        <a14:foregroundMark x1="39167" y1="3148" x2="44427" y2="35093"/>
                        <a14:foregroundMark x1="61302" y1="1759" x2="55937" y2="40278"/>
                        <a14:foregroundMark x1="21563" y1="88796" x2="47083" y2="88796"/>
                        <a14:foregroundMark x1="47083" y1="88796" x2="81094" y2="88519"/>
                        <a14:foregroundMark x1="80156" y1="79259" x2="16563" y2="76296"/>
                        <a14:foregroundMark x1="16563" y1="76296" x2="13385" y2="77593"/>
                        <a14:foregroundMark x1="22760" y1="68333" x2="17604" y2="82685"/>
                        <a14:foregroundMark x1="17604" y1="82685" x2="21719" y2="93333"/>
                        <a14:foregroundMark x1="21719" y1="93333" x2="79740" y2="94722"/>
                        <a14:foregroundMark x1="79740" y1="94722" x2="86615" y2="94259"/>
                        <a14:foregroundMark x1="40104" y1="53611" x2="28073" y2="61852"/>
                        <a14:foregroundMark x1="28073" y1="61852" x2="21146" y2="71667"/>
                        <a14:foregroundMark x1="21146" y1="71667" x2="14479" y2="93704"/>
                        <a14:foregroundMark x1="63281" y1="19815" x2="62344" y2="31759"/>
                        <a14:foregroundMark x1="90156" y1="85000" x2="90000" y2="96204"/>
                        <a14:backgroundMark x1="33490" y1="8611" x2="13854" y2="52500"/>
                        <a14:backgroundMark x1="33073" y1="19815" x2="32917" y2="40926"/>
                        <a14:backgroundMark x1="32917" y1="40926" x2="22552" y2="55093"/>
                        <a14:backgroundMark x1="22552" y1="55093" x2="21094" y2="55833"/>
                        <a14:backgroundMark x1="70625" y1="3426" x2="71354" y2="32963"/>
                        <a14:backgroundMark x1="71354" y1="32963" x2="80990" y2="49352"/>
                        <a14:backgroundMark x1="80990" y1="49352" x2="83542" y2="48148"/>
                        <a14:backgroundMark x1="63750" y1="43241" x2="77552" y2="48426"/>
                        <a14:backgroundMark x1="77552" y1="48426" x2="78177" y2="47870"/>
                        <a14:backgroundMark x1="63750" y1="38056" x2="64063" y2="51944"/>
                        <a14:backgroundMark x1="64063" y1="51944" x2="64375" y2="52500"/>
                        <a14:backgroundMark x1="34896" y1="23056" x2="25885" y2="5185"/>
                        <a14:backgroundMark x1="25885" y1="5185" x2="17917" y2="33148"/>
                        <a14:backgroundMark x1="17917" y1="33148" x2="17865" y2="37778"/>
                        <a14:backgroundMark x1="36094" y1="32037" x2="30625" y2="54815"/>
                        <a14:backgroundMark x1="30625" y1="54815" x2="28438" y2="55833"/>
                        <a14:backgroundMark x1="63281" y1="1204" x2="64219" y2="9167"/>
                        <a14:backgroundMark x1="63594" y1="37500" x2="62656" y2="46759"/>
                        <a14:backgroundMark x1="63281" y1="37222" x2="61927" y2="46296"/>
                        <a14:backgroundMark x1="63750" y1="36019" x2="63229" y2="44722"/>
                        <a14:backgroundMark x1="62760" y1="37963" x2="62396" y2="46481"/>
                        <a14:backgroundMark x1="63021" y1="36667" x2="61510" y2="45648"/>
                        <a14:backgroundMark x1="61510" y1="45648" x2="61510" y2="45648"/>
                        <a14:backgroundMark x1="62500" y1="36389" x2="62135" y2="46111"/>
                      </a14:backgroundRemoval>
                    </a14:imgEffect>
                  </a14:imgLayer>
                </a14:imgProps>
              </a:ext>
            </a:extLst>
          </a:blip>
          <a:srcRect l="13914" r="9507"/>
          <a:stretch/>
        </p:blipFill>
        <p:spPr>
          <a:xfrm>
            <a:off x="10902880" y="6773342"/>
            <a:ext cx="6440146" cy="4730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384DA-25D2-0E78-340C-ACCC148640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6528" l="9735" r="92478">
                        <a14:foregroundMark x1="14159" y1="70139" x2="16814" y2="97569"/>
                        <a14:foregroundMark x1="16814" y1="97569" x2="43363" y2="94792"/>
                        <a14:foregroundMark x1="43363" y1="94792" x2="84071" y2="72569"/>
                        <a14:foregroundMark x1="84071" y1="72569" x2="84071" y2="64236"/>
                        <a14:foregroundMark x1="28438" y1="52568" x2="28319" y2="53819"/>
                        <a14:foregroundMark x1="30973" y1="26042" x2="29289" y2="43670"/>
                        <a14:foregroundMark x1="11504" y1="87153" x2="50000" y2="96181"/>
                        <a14:foregroundMark x1="50000" y1="96181" x2="76991" y2="93056"/>
                        <a14:foregroundMark x1="76991" y1="93056" x2="79204" y2="81250"/>
                        <a14:foregroundMark x1="92478" y1="94444" x2="61062" y2="96528"/>
                        <a14:foregroundMark x1="62832" y1="32986" x2="56195" y2="54861"/>
                        <a14:backgroundMark x1="24779" y1="12847" x2="20354" y2="50694"/>
                        <a14:backgroundMark x1="11504" y1="30903" x2="8850" y2="58681"/>
                        <a14:backgroundMark x1="32301" y1="47222" x2="12832" y2="48264"/>
                        <a14:backgroundMark x1="12389" y1="57986" x2="3540" y2="63542"/>
                        <a14:backgroundMark x1="10619" y1="59375" x2="7965" y2="61458"/>
                        <a14:backgroundMark x1="71681" y1="46875" x2="83628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726" y="5881084"/>
            <a:ext cx="4279254" cy="5453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8C7AD4-9579-FF5A-EAC7-D62DEAE949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>
          <a:xfrm>
            <a:off x="7419700" y="6160303"/>
            <a:ext cx="5104888" cy="51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83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5BA862-0945-8714-20C5-A54562127F9D}"/>
              </a:ext>
            </a:extLst>
          </p:cNvPr>
          <p:cNvSpPr/>
          <p:nvPr/>
        </p:nvSpPr>
        <p:spPr>
          <a:xfrm>
            <a:off x="1008" y="0"/>
            <a:ext cx="12187382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A0F5939-6A7E-F071-A742-42DB0857D984}"/>
              </a:ext>
            </a:extLst>
          </p:cNvPr>
          <p:cNvSpPr/>
          <p:nvPr/>
        </p:nvSpPr>
        <p:spPr>
          <a:xfrm>
            <a:off x="-4435" y="0"/>
            <a:ext cx="12187382" cy="919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A76D082-624E-7A42-CD4C-6BCB5359F1DC}"/>
              </a:ext>
            </a:extLst>
          </p:cNvPr>
          <p:cNvSpPr txBox="1"/>
          <p:nvPr/>
        </p:nvSpPr>
        <p:spPr>
          <a:xfrm>
            <a:off x="187640" y="152590"/>
            <a:ext cx="11803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</a:t>
            </a:r>
            <a:r>
              <a:rPr lang="th-TH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#1 </a:t>
            </a:r>
            <a:r>
              <a:rPr lang="th-TH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หารายชื่อหนังประเภท </a:t>
            </a:r>
            <a:r>
              <a:rPr lang="en-US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Animation </a:t>
            </a:r>
            <a:r>
              <a:rPr lang="th-TH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ที่ถูกเช่าโดย </a:t>
            </a:r>
            <a:r>
              <a:rPr lang="en-US" sz="32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Nathan Aroon</a:t>
            </a:r>
            <a:br>
              <a:rPr lang="th-TH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chemeClr val="bg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D02E5-D7ED-3B70-B893-14B29E58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24" b="50911" l="59888" r="84349">
                        <a14:foregroundMark x1="71509" y1="21354" x2="70478" y2="33333"/>
                        <a14:foregroundMark x1="64948" y1="35807" x2="64011" y2="48242"/>
                        <a14:foregroundMark x1="64011" y1="48242" x2="64011" y2="48242"/>
                        <a14:foregroundMark x1="62699" y1="49219" x2="80600" y2="48958"/>
                        <a14:foregroundMark x1="80600" y1="48958" x2="80694" y2="48958"/>
                        <a14:foregroundMark x1="80412" y1="49414" x2="79007" y2="41471"/>
                        <a14:foregroundMark x1="79007" y1="41471" x2="74414" y2="34831"/>
                        <a14:foregroundMark x1="74414" y1="34831" x2="73852" y2="34635"/>
                        <a14:foregroundMark x1="63168" y1="36979" x2="69260" y2="35286"/>
                        <a14:foregroundMark x1="69260" y1="35286" x2="75258" y2="34766"/>
                        <a14:foregroundMark x1="75258" y1="34766" x2="75633" y2="34896"/>
                        <a14:foregroundMark x1="77976" y1="35156" x2="79381" y2="43945"/>
                        <a14:foregroundMark x1="69822" y1="35482" x2="71321" y2="47396"/>
                        <a14:foregroundMark x1="63074" y1="44727" x2="79288" y2="43164"/>
                        <a14:foregroundMark x1="73290" y1="35352" x2="69822" y2="48242"/>
                        <a14:foregroundMark x1="66261" y1="37109" x2="71228" y2="46354"/>
                        <a14:foregroundMark x1="74321" y1="36719" x2="77413" y2="43945"/>
                        <a14:foregroundMark x1="65979" y1="49674" x2="77132" y2="49674"/>
                        <a14:foregroundMark x1="74789" y1="50326" x2="70197" y2="50911"/>
                      </a14:backgroundRemoval>
                    </a14:imgEffect>
                  </a14:imgLayer>
                </a14:imgProps>
              </a:ext>
            </a:extLst>
          </a:blip>
          <a:srcRect l="57019" t="20330" r="12599" b="49923"/>
          <a:stretch/>
        </p:blipFill>
        <p:spPr>
          <a:xfrm>
            <a:off x="-307125" y="2385234"/>
            <a:ext cx="3173453" cy="4472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1FF48-E476-EF06-7FFE-C808F708B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15638" r="64297" b="74583"/>
          <a:stretch/>
        </p:blipFill>
        <p:spPr>
          <a:xfrm>
            <a:off x="2771078" y="1757203"/>
            <a:ext cx="9124544" cy="1511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A80F03-FCF0-4F48-15D7-B0FCDE8B6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" t="41667" r="80392" b="51566"/>
          <a:stretch/>
        </p:blipFill>
        <p:spPr>
          <a:xfrm>
            <a:off x="4022159" y="4355168"/>
            <a:ext cx="7010400" cy="141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092E9E-B838-E5A9-3A54-0263780E75D3}"/>
              </a:ext>
            </a:extLst>
          </p:cNvPr>
          <p:cNvSpPr txBox="1"/>
          <p:nvPr/>
        </p:nvSpPr>
        <p:spPr>
          <a:xfrm>
            <a:off x="2717538" y="1236063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F12B1-0FFD-5874-98B2-EEFB0CA9D83D}"/>
              </a:ext>
            </a:extLst>
          </p:cNvPr>
          <p:cNvSpPr txBox="1"/>
          <p:nvPr/>
        </p:nvSpPr>
        <p:spPr>
          <a:xfrm>
            <a:off x="3936738" y="3831948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8054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B811BCB-6D2A-8F0A-B96E-D42899DC6A06}"/>
              </a:ext>
            </a:extLst>
          </p:cNvPr>
          <p:cNvSpPr/>
          <p:nvPr/>
        </p:nvSpPr>
        <p:spPr>
          <a:xfrm>
            <a:off x="11510" y="32800"/>
            <a:ext cx="121873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ACB5890-2534-DF2B-AC9D-904DEBB3FADD}"/>
              </a:ext>
            </a:extLst>
          </p:cNvPr>
          <p:cNvSpPr/>
          <p:nvPr/>
        </p:nvSpPr>
        <p:spPr>
          <a:xfrm>
            <a:off x="-4435" y="0"/>
            <a:ext cx="12187382" cy="9198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ED97EE4-9FEA-96CC-6E46-AEEB0CCDE137}"/>
              </a:ext>
            </a:extLst>
          </p:cNvPr>
          <p:cNvSpPr txBox="1"/>
          <p:nvPr/>
        </p:nvSpPr>
        <p:spPr>
          <a:xfrm>
            <a:off x="0" y="90614"/>
            <a:ext cx="9845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</a:t>
            </a:r>
            <a:r>
              <a:rPr lang="th-TH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#2 </a:t>
            </a:r>
            <a:r>
              <a:rPr lang="th-TH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หาจำนวนคนที่เช่าหนังในจังหวัดต่างๆ</a:t>
            </a:r>
            <a:br>
              <a:rPr lang="th-TH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chemeClr val="bg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A2C2-26AB-6BBD-70D9-A597EF81F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24" b="50911" l="59888" r="84349">
                        <a14:foregroundMark x1="71509" y1="21354" x2="70478" y2="33333"/>
                        <a14:foregroundMark x1="64948" y1="35807" x2="64011" y2="48242"/>
                        <a14:foregroundMark x1="64011" y1="48242" x2="64011" y2="48242"/>
                        <a14:foregroundMark x1="62699" y1="49219" x2="80600" y2="48958"/>
                        <a14:foregroundMark x1="80600" y1="48958" x2="80694" y2="48958"/>
                        <a14:foregroundMark x1="80412" y1="49414" x2="79007" y2="41471"/>
                        <a14:foregroundMark x1="79007" y1="41471" x2="74414" y2="34831"/>
                        <a14:foregroundMark x1="74414" y1="34831" x2="73852" y2="34635"/>
                        <a14:foregroundMark x1="63168" y1="36979" x2="69260" y2="35286"/>
                        <a14:foregroundMark x1="69260" y1="35286" x2="75258" y2="34766"/>
                        <a14:foregroundMark x1="75258" y1="34766" x2="75633" y2="34896"/>
                        <a14:foregroundMark x1="77976" y1="35156" x2="79381" y2="43945"/>
                        <a14:foregroundMark x1="69822" y1="35482" x2="71321" y2="47396"/>
                        <a14:foregroundMark x1="63074" y1="44727" x2="79288" y2="43164"/>
                        <a14:foregroundMark x1="73290" y1="35352" x2="69822" y2="48242"/>
                        <a14:foregroundMark x1="66261" y1="37109" x2="71228" y2="46354"/>
                        <a14:foregroundMark x1="74321" y1="36719" x2="77413" y2="43945"/>
                        <a14:foregroundMark x1="65979" y1="49674" x2="77132" y2="49674"/>
                        <a14:foregroundMark x1="74789" y1="50326" x2="70197" y2="50911"/>
                      </a14:backgroundRemoval>
                    </a14:imgEffect>
                  </a14:imgLayer>
                </a14:imgProps>
              </a:ext>
            </a:extLst>
          </a:blip>
          <a:srcRect l="57019" t="20330" r="12599" b="49923"/>
          <a:stretch/>
        </p:blipFill>
        <p:spPr>
          <a:xfrm>
            <a:off x="-140682" y="3833131"/>
            <a:ext cx="2155816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1BA8D-A796-236F-4EAA-23D5C780C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849" b="91406" l="9841" r="41706">
                        <a14:foregroundMark x1="24742" y1="61849" x2="24461" y2="77865"/>
                        <a14:foregroundMark x1="14339" y1="87956" x2="21275" y2="75651"/>
                        <a14:foregroundMark x1="24461" y1="75000" x2="23899" y2="88346"/>
                        <a14:foregroundMark x1="14902" y1="80729" x2="32146" y2="80729"/>
                        <a14:foregroundMark x1="25211" y1="73438" x2="31678" y2="85547"/>
                        <a14:foregroundMark x1="22587" y1="74284" x2="19119" y2="87044"/>
                        <a14:foregroundMark x1="19025" y1="74870" x2="14714" y2="83529"/>
                        <a14:foregroundMark x1="15276" y1="86328" x2="19588" y2="79297"/>
                        <a14:foregroundMark x1="19588" y1="79297" x2="26242" y2="74935"/>
                        <a14:foregroundMark x1="26242" y1="74935" x2="31396" y2="77995"/>
                        <a14:foregroundMark x1="31396" y1="77995" x2="32521" y2="79688"/>
                        <a14:foregroundMark x1="28397" y1="74479" x2="31584" y2="79167"/>
                        <a14:foregroundMark x1="31584" y1="79167" x2="32615" y2="83008"/>
                        <a14:foregroundMark x1="32240" y1="78255" x2="32990" y2="91081"/>
                        <a14:foregroundMark x1="16120" y1="90951" x2="17619" y2="77995"/>
                        <a14:foregroundMark x1="15183" y1="82552" x2="14058" y2="87630"/>
                        <a14:foregroundMark x1="19400" y1="85677" x2="32334" y2="83919"/>
                        <a14:foregroundMark x1="27554" y1="74544" x2="34021" y2="78646"/>
                        <a14:foregroundMark x1="24742" y1="77279" x2="25023" y2="86849"/>
                        <a14:foregroundMark x1="17526" y1="86328" x2="20619" y2="91406"/>
                        <a14:foregroundMark x1="24649" y1="91406" x2="26054" y2="80924"/>
                        <a14:foregroundMark x1="27835" y1="89583" x2="30272" y2="81185"/>
                        <a14:foregroundMark x1="20712" y1="85091" x2="22024" y2="90625"/>
                        <a14:foregroundMark x1="19400" y1="83333" x2="28960" y2="76302"/>
                        <a14:foregroundMark x1="17526" y1="87956" x2="18369" y2="90951"/>
                      </a14:backgroundRemoval>
                    </a14:imgEffect>
                  </a14:imgLayer>
                </a14:imgProps>
              </a:ext>
            </a:extLst>
          </a:blip>
          <a:srcRect l="5882" t="61354" r="54172" b="8646"/>
          <a:stretch/>
        </p:blipFill>
        <p:spPr>
          <a:xfrm>
            <a:off x="1193910" y="3835421"/>
            <a:ext cx="2810469" cy="3038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5EAB60-AFBA-553B-3D90-1987CF40F9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82" b="50716" l="7123" r="38707">
                        <a14:foregroundMark x1="7123" y1="47786" x2="9841" y2="46159"/>
                        <a14:foregroundMark x1="17245" y1="50521" x2="23430" y2="44661"/>
                        <a14:foregroundMark x1="17526" y1="22982" x2="24180" y2="23112"/>
                        <a14:foregroundMark x1="22493" y1="50716" x2="25586" y2="50716"/>
                      </a14:backgroundRemoval>
                    </a14:imgEffect>
                  </a14:imgLayer>
                </a14:imgProps>
              </a:ext>
            </a:extLst>
          </a:blip>
          <a:srcRect l="4249" t="20330" r="57363" b="49043"/>
          <a:stretch/>
        </p:blipFill>
        <p:spPr>
          <a:xfrm>
            <a:off x="4975869" y="3605750"/>
            <a:ext cx="2863564" cy="3288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276700-90DD-21F9-4A95-8A92389F93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5" t="15694" r="63828" b="78472"/>
          <a:stretch/>
        </p:blipFill>
        <p:spPr>
          <a:xfrm>
            <a:off x="337240" y="1982640"/>
            <a:ext cx="11504031" cy="11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BA1DEA-D7F7-2422-8393-6E4FCC368DDD}"/>
              </a:ext>
            </a:extLst>
          </p:cNvPr>
          <p:cNvSpPr txBox="1"/>
          <p:nvPr/>
        </p:nvSpPr>
        <p:spPr>
          <a:xfrm>
            <a:off x="240835" y="1453978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7F6247-F35A-6A05-EB6F-0136944840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" t="41250" r="87344" b="46727"/>
          <a:stretch/>
        </p:blipFill>
        <p:spPr>
          <a:xfrm>
            <a:off x="7590092" y="4027663"/>
            <a:ext cx="4099534" cy="230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E2774E-9C26-FCFE-3041-0C587A6C9D3C}"/>
              </a:ext>
            </a:extLst>
          </p:cNvPr>
          <p:cNvSpPr txBox="1"/>
          <p:nvPr/>
        </p:nvSpPr>
        <p:spPr>
          <a:xfrm>
            <a:off x="7478507" y="3486948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CE531-38CA-C21C-CB7D-1333081B0F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932" b="89779" l="58482" r="92502">
                        <a14:foregroundMark x1="66115" y1="75179" x2="65698" y2="76042"/>
                        <a14:foregroundMark x1="71228" y1="64583" x2="66767" y2="73828"/>
                        <a14:foregroundMark x1="62137" y1="83854" x2="76757" y2="71029"/>
                        <a14:foregroundMark x1="66542" y1="87044" x2="63636" y2="76172"/>
                        <a14:foregroundMark x1="63449" y1="78971" x2="59325" y2="87956"/>
                        <a14:foregroundMark x1="60637" y1="87044" x2="71603" y2="86393"/>
                        <a14:foregroundMark x1="71603" y1="86393" x2="76007" y2="86393"/>
                        <a14:foregroundMark x1="64386" y1="89779" x2="75070" y2="89518"/>
                        <a14:foregroundMark x1="71603" y1="63997" x2="67385" y2="70117"/>
                        <a14:foregroundMark x1="92502" y1="80664" x2="90909" y2="82357"/>
                        <a14:backgroundMark x1="66542" y1="74349" x2="60262" y2="73698"/>
                        <a14:backgroundMark x1="66917" y1="73828" x2="66917" y2="73828"/>
                        <a14:backgroundMark x1="66729" y1="74089" x2="61949" y2="73698"/>
                      </a14:backgroundRemoval>
                    </a14:imgEffect>
                  </a14:imgLayer>
                </a14:imgProps>
              </a:ext>
            </a:extLst>
          </a:blip>
          <a:srcRect l="54421" t="63245" r="3200" b="10220"/>
          <a:stretch/>
        </p:blipFill>
        <p:spPr>
          <a:xfrm>
            <a:off x="3007043" y="3946502"/>
            <a:ext cx="327593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3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55BE5E-0FAA-4856-F3A5-043D3A7CB4D6}"/>
              </a:ext>
            </a:extLst>
          </p:cNvPr>
          <p:cNvSpPr/>
          <p:nvPr/>
        </p:nvSpPr>
        <p:spPr>
          <a:xfrm>
            <a:off x="3610" y="0"/>
            <a:ext cx="12187382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Flip-flop (electronics) - Wikipedia">
            <a:extLst>
              <a:ext uri="{FF2B5EF4-FFF2-40B4-BE49-F238E27FC236}">
                <a16:creationId xmlns:a16="http://schemas.microsoft.com/office/drawing/2014/main" id="{F5BF868D-2C5F-F05C-1481-7A971D20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71" y="4326467"/>
            <a:ext cx="4554623" cy="22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6C86C6-50B6-26FC-4D0B-6427BE35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3997128"/>
            <a:ext cx="5770521" cy="26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556D409-01FD-9F36-5330-802843504FFE}"/>
              </a:ext>
            </a:extLst>
          </p:cNvPr>
          <p:cNvSpPr/>
          <p:nvPr/>
        </p:nvSpPr>
        <p:spPr>
          <a:xfrm>
            <a:off x="-4435" y="0"/>
            <a:ext cx="12187382" cy="9198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6">
            <a:extLst>
              <a:ext uri="{FF2B5EF4-FFF2-40B4-BE49-F238E27FC236}">
                <a16:creationId xmlns:a16="http://schemas.microsoft.com/office/drawing/2014/main" id="{E0102351-ED3A-D55D-D982-41114DECB0C3}"/>
              </a:ext>
            </a:extLst>
          </p:cNvPr>
          <p:cNvSpPr txBox="1"/>
          <p:nvPr/>
        </p:nvSpPr>
        <p:spPr>
          <a:xfrm>
            <a:off x="1937318" y="0"/>
            <a:ext cx="8303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#3 (Type 1) 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หาจำนวนเงินค่าเช่ารวมที่หนังประเภท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Action Animation 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และ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Sci-Fi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ทำได้รวมกัน</a:t>
            </a:r>
            <a:br>
              <a:rPr lang="th-TH" sz="4000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chemeClr val="bg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5F1DA-1A9F-BEEE-530C-3BD2478A0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29" b="42057" l="48454" r="74977">
                        <a14:foregroundMark x1="62887" y1="21029" x2="63355" y2="30013"/>
                        <a14:foregroundMark x1="74883" y1="31966" x2="74977" y2="34961"/>
                      </a14:backgroundRemoval>
                    </a14:imgEffect>
                  </a14:imgLayer>
                </a14:imgProps>
              </a:ext>
            </a:extLst>
          </a:blip>
          <a:srcRect l="45365" t="19137" r="23053" b="58210"/>
          <a:stretch/>
        </p:blipFill>
        <p:spPr>
          <a:xfrm>
            <a:off x="9101939" y="3676650"/>
            <a:ext cx="3081008" cy="318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5677A-17FE-9555-51DA-19FFFBAC25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03" b="43294" l="7591" r="37207">
                        <a14:foregroundMark x1="18650" y1="25977" x2="20150" y2="27409"/>
                        <a14:foregroundMark x1="21181" y1="20703" x2="21368" y2="25130"/>
                        <a14:foregroundMark x1="20993" y1="24935" x2="20150" y2="30924"/>
                      </a14:backgroundRemoval>
                    </a14:imgEffect>
                  </a14:imgLayer>
                </a14:imgProps>
              </a:ext>
            </a:extLst>
          </a:blip>
          <a:srcRect l="9111" t="19137" r="66082" b="56855"/>
          <a:stretch/>
        </p:blipFill>
        <p:spPr>
          <a:xfrm>
            <a:off x="122196" y="3752850"/>
            <a:ext cx="2228783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E25B3-4B25-4E5C-9299-CF593DBC9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33987" b="33660"/>
          <a:stretch/>
        </p:blipFill>
        <p:spPr>
          <a:xfrm>
            <a:off x="727864" y="4545386"/>
            <a:ext cx="1112696" cy="35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811C83-5145-6F92-6D92-25B64497CF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48" t="15556" r="69361" b="76992"/>
          <a:stretch/>
        </p:blipFill>
        <p:spPr>
          <a:xfrm>
            <a:off x="122196" y="1684630"/>
            <a:ext cx="8397984" cy="1262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BBE006-F125-05A1-05AE-5283C84162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5" t="41369" r="90703" b="54377"/>
          <a:stretch/>
        </p:blipFill>
        <p:spPr>
          <a:xfrm>
            <a:off x="8739988" y="1845730"/>
            <a:ext cx="3241047" cy="919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2AA2A-420D-B408-0D9C-09C60BF9B59B}"/>
              </a:ext>
            </a:extLst>
          </p:cNvPr>
          <p:cNvSpPr txBox="1"/>
          <p:nvPr/>
        </p:nvSpPr>
        <p:spPr>
          <a:xfrm>
            <a:off x="3610" y="1202569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6028B-DDB4-5DC6-4BEA-EA44F2C55482}"/>
              </a:ext>
            </a:extLst>
          </p:cNvPr>
          <p:cNvSpPr txBox="1"/>
          <p:nvPr/>
        </p:nvSpPr>
        <p:spPr>
          <a:xfrm>
            <a:off x="8638766" y="135097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pic>
        <p:nvPicPr>
          <p:cNvPr id="1026" name="Picture 2" descr="87,500+ Cartoon Santa Hat Stock Illustrations, Royalty-Free Vector Graphics  &amp; Clip Art - iStock">
            <a:extLst>
              <a:ext uri="{FF2B5EF4-FFF2-40B4-BE49-F238E27FC236}">
                <a16:creationId xmlns:a16="http://schemas.microsoft.com/office/drawing/2014/main" id="{5438A9A2-ECC9-8ACF-ADD2-3137EC28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68" b="96569" l="2178" r="97228">
                        <a14:foregroundMark x1="4554" y1="38725" x2="39802" y2="11438"/>
                        <a14:foregroundMark x1="45743" y1="3268" x2="55248" y2="32680"/>
                        <a14:foregroundMark x1="91881" y1="96569" x2="85941" y2="79412"/>
                        <a14:foregroundMark x1="97228" y1="91013" x2="92673" y2="82843"/>
                        <a14:foregroundMark x1="3168" y1="31209" x2="2178" y2="4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37532" y="3432984"/>
            <a:ext cx="1474538" cy="17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6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A04E3-1817-58FF-8449-0CD19F4FF35C}"/>
              </a:ext>
            </a:extLst>
          </p:cNvPr>
          <p:cNvSpPr/>
          <p:nvPr/>
        </p:nvSpPr>
        <p:spPr>
          <a:xfrm>
            <a:off x="-4436" y="0"/>
            <a:ext cx="1219643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EE9F4D7-39F6-F4D5-9382-355DCBF9847D}"/>
              </a:ext>
            </a:extLst>
          </p:cNvPr>
          <p:cNvSpPr/>
          <p:nvPr/>
        </p:nvSpPr>
        <p:spPr>
          <a:xfrm>
            <a:off x="-4435" y="0"/>
            <a:ext cx="12187382" cy="9198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E577953-28C2-4787-5906-3B501CCD19EF}"/>
              </a:ext>
            </a:extLst>
          </p:cNvPr>
          <p:cNvSpPr txBox="1"/>
          <p:nvPr/>
        </p:nvSpPr>
        <p:spPr>
          <a:xfrm>
            <a:off x="-152400" y="-4764"/>
            <a:ext cx="1249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#4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(Type 2)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หาข้อมูลผู้กำกับหนังและ</a:t>
            </a:r>
          </a:p>
          <a:p>
            <a:pPr algn="ctr"/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ชื่อหนังที่กำกับของหนังหมวดหมู่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Games </a:t>
            </a:r>
            <a: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หรือ </a:t>
            </a:r>
            <a:r>
              <a:rPr lang="en-US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Horror</a:t>
            </a:r>
            <a:br>
              <a:rPr lang="th-TH" dirty="0">
                <a:solidFill>
                  <a:schemeClr val="bg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dirty="0">
              <a:solidFill>
                <a:schemeClr val="bg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D68C3B-DCE1-03A3-6754-C14A1FCE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" t="15556" r="68492" b="72361"/>
          <a:stretch/>
        </p:blipFill>
        <p:spPr>
          <a:xfrm>
            <a:off x="2379803" y="1919519"/>
            <a:ext cx="7432393" cy="1710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674C068-5149-AA20-C007-F7E31152F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469" b="78320" l="6279" r="32615">
                        <a14:foregroundMark x1="17338" y1="55924" x2="17526" y2="65495"/>
                        <a14:foregroundMark x1="20337" y1="55469" x2="23618" y2="65430"/>
                        <a14:foregroundMark x1="9466" y1="67188" x2="9372" y2="70313"/>
                        <a14:foregroundMark x1="9372" y1="70313" x2="15933" y2="77930"/>
                        <a14:foregroundMark x1="15933" y1="77930" x2="24180" y2="77018"/>
                        <a14:foregroundMark x1="24180" y1="77018" x2="23618" y2="69792"/>
                        <a14:foregroundMark x1="23618" y1="69792" x2="21837" y2="68490"/>
                        <a14:foregroundMark x1="26336" y1="66927" x2="28210" y2="71745"/>
                        <a14:foregroundMark x1="28210" y1="71745" x2="20900" y2="74414"/>
                        <a14:foregroundMark x1="20900" y1="74414" x2="18182" y2="74479"/>
                        <a14:foregroundMark x1="13215" y1="68229" x2="11153" y2="71940"/>
                        <a14:foregroundMark x1="11153" y1="71940" x2="12371" y2="76302"/>
                        <a14:foregroundMark x1="12371" y1="76302" x2="13402" y2="75456"/>
                        <a14:foregroundMark x1="10965" y1="68099" x2="9560" y2="71159"/>
                        <a14:foregroundMark x1="9560" y1="71159" x2="9560" y2="73828"/>
                        <a14:foregroundMark x1="9747" y1="66862" x2="7404" y2="72070"/>
                        <a14:foregroundMark x1="9372" y1="70703" x2="20056" y2="73763"/>
                        <a14:foregroundMark x1="11621" y1="69727" x2="15276" y2="77279"/>
                        <a14:foregroundMark x1="12933" y1="76432" x2="13590" y2="78385"/>
                        <a14:foregroundMark x1="15183" y1="59115" x2="17713" y2="65430"/>
                        <a14:foregroundMark x1="6279" y1="71549" x2="8997" y2="68620"/>
                      </a14:backgroundRemoval>
                    </a14:imgEffect>
                    <a14:imgEffect>
                      <a14:artisticMarke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3938" t="53701" r="64156" b="21009"/>
          <a:stretch/>
        </p:blipFill>
        <p:spPr>
          <a:xfrm>
            <a:off x="228007" y="4134056"/>
            <a:ext cx="2387234" cy="2723944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5115512-5E96-8F9A-1D66-0227CC1E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46" y="4150109"/>
            <a:ext cx="1904116" cy="2723944"/>
          </a:xfrm>
          <a:prstGeom prst="rect">
            <a:avLst/>
          </a:prstGeom>
        </p:spPr>
      </p:pic>
      <p:pic>
        <p:nvPicPr>
          <p:cNvPr id="1026" name="Picture 2" descr="LOGITECH GAMING JOYSTICK GAMEPAD F310">
            <a:extLst>
              <a:ext uri="{FF2B5EF4-FFF2-40B4-BE49-F238E27FC236}">
                <a16:creationId xmlns:a16="http://schemas.microsoft.com/office/drawing/2014/main" id="{C9406CD5-CBBE-8FDD-CCEE-2C76808C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24" y="6110007"/>
            <a:ext cx="1204510" cy="8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6FA95-723A-ADE0-3054-60C4BC3FC641}"/>
              </a:ext>
            </a:extLst>
          </p:cNvPr>
          <p:cNvSpPr txBox="1"/>
          <p:nvPr/>
        </p:nvSpPr>
        <p:spPr>
          <a:xfrm>
            <a:off x="2290504" y="1423750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E270B-70B0-E7B6-BE3B-28E1346BB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023" l="2500" r="97292">
                        <a14:foregroundMark x1="5556" y1="15703" x2="30903" y2="46055"/>
                        <a14:foregroundMark x1="2500" y1="11758" x2="45000" y2="24570"/>
                        <a14:foregroundMark x1="10486" y1="92031" x2="78542" y2="94648"/>
                        <a14:foregroundMark x1="90972" y1="60313" x2="91458" y2="93984"/>
                        <a14:foregroundMark x1="91458" y1="93984" x2="91458" y2="93984"/>
                        <a14:foregroundMark x1="34931" y1="66289" x2="14722" y2="72969"/>
                        <a14:foregroundMark x1="14722" y1="72969" x2="5208" y2="81406"/>
                        <a14:foregroundMark x1="5208" y1="81406" x2="12361" y2="92852"/>
                        <a14:foregroundMark x1="12361" y1="92852" x2="35486" y2="95117"/>
                        <a14:foregroundMark x1="35486" y1="95117" x2="43750" y2="80430"/>
                        <a14:foregroundMark x1="43750" y1="80430" x2="54444" y2="94609"/>
                        <a14:foregroundMark x1="54444" y1="94609" x2="75069" y2="80234"/>
                        <a14:foregroundMark x1="75069" y1="80234" x2="65417" y2="77773"/>
                        <a14:foregroundMark x1="97361" y1="60469" x2="96389" y2="94648"/>
                        <a14:foregroundMark x1="20139" y1="75625" x2="14236" y2="95430"/>
                        <a14:foregroundMark x1="5347" y1="97813" x2="89792" y2="99023"/>
                        <a14:foregroundMark x1="89792" y1="99023" x2="93333" y2="98477"/>
                        <a14:foregroundMark x1="55347" y1="35508" x2="49931" y2="47930"/>
                        <a14:foregroundMark x1="59306" y1="36289" x2="50139" y2="46719"/>
                        <a14:foregroundMark x1="60972" y1="38672" x2="52500" y2="45664"/>
                        <a14:foregroundMark x1="44028" y1="40000" x2="58125" y2="36953"/>
                        <a14:foregroundMark x1="62847" y1="40117" x2="56528" y2="43164"/>
                        <a14:foregroundMark x1="47778" y1="37109" x2="58403" y2="36172"/>
                        <a14:foregroundMark x1="60972" y1="42891" x2="55764" y2="42773"/>
                        <a14:foregroundMark x1="52500" y1="36836" x2="56528" y2="41836"/>
                        <a14:foregroundMark x1="20139" y1="85938" x2="52292" y2="73281"/>
                        <a14:backgroundMark x1="2292" y1="45430" x2="7222" y2="64141"/>
                        <a14:backgroundMark x1="60409" y1="43428" x2="68681" y2="49883"/>
                        <a14:backgroundMark x1="48056" y1="33789" x2="51248" y2="36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289" y="3857625"/>
            <a:ext cx="1687710" cy="300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904FA-C27A-7391-8F66-A0E49CDB1E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0" t="41543" r="76566" b="44565"/>
          <a:stretch/>
        </p:blipFill>
        <p:spPr>
          <a:xfrm>
            <a:off x="4840909" y="4426466"/>
            <a:ext cx="5140070" cy="1862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C357ED-8E79-5E57-B7B7-62C990992F10}"/>
              </a:ext>
            </a:extLst>
          </p:cNvPr>
          <p:cNvSpPr txBox="1"/>
          <p:nvPr/>
        </p:nvSpPr>
        <p:spPr>
          <a:xfrm>
            <a:off x="4768889" y="390782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0914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DF3597-6FF1-53B5-3B22-33954C53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1445E-4F97-1D90-2525-43743E343CFD}"/>
              </a:ext>
            </a:extLst>
          </p:cNvPr>
          <p:cNvSpPr/>
          <p:nvPr/>
        </p:nvSpPr>
        <p:spPr>
          <a:xfrm>
            <a:off x="2272420" y="0"/>
            <a:ext cx="7785980" cy="43547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F74AC-AE04-50C3-9206-4A43A07B5F7A}"/>
              </a:ext>
            </a:extLst>
          </p:cNvPr>
          <p:cNvSpPr/>
          <p:nvPr/>
        </p:nvSpPr>
        <p:spPr>
          <a:xfrm>
            <a:off x="2408646" y="724706"/>
            <a:ext cx="7510934" cy="2893440"/>
          </a:xfrm>
          <a:prstGeom prst="ellipse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A7148-CAD9-FB75-CB7C-BCC0A6FC3381}"/>
              </a:ext>
            </a:extLst>
          </p:cNvPr>
          <p:cNvSpPr txBox="1"/>
          <p:nvPr/>
        </p:nvSpPr>
        <p:spPr>
          <a:xfrm>
            <a:off x="1980859" y="1017264"/>
            <a:ext cx="8328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 you</a:t>
            </a:r>
          </a:p>
          <a:p>
            <a:pPr algn="ctr"/>
            <a:r>
              <a:rPr lang="en-US" sz="4800" dirty="0"/>
              <a:t>for watching </a:t>
            </a:r>
          </a:p>
          <a:p>
            <a:pPr algn="ctr"/>
            <a:r>
              <a:rPr lang="en-US" sz="4800" dirty="0"/>
              <a:t>and listening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8995-B4F3-0812-8496-7CAA6CBD727A}"/>
              </a:ext>
            </a:extLst>
          </p:cNvPr>
          <p:cNvSpPr/>
          <p:nvPr/>
        </p:nvSpPr>
        <p:spPr>
          <a:xfrm>
            <a:off x="2272420" y="4421004"/>
            <a:ext cx="7834532" cy="23707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th-TH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4B37B-C761-968C-A456-46BD2ACFF6A3}"/>
              </a:ext>
            </a:extLst>
          </p:cNvPr>
          <p:cNvSpPr txBox="1"/>
          <p:nvPr/>
        </p:nvSpPr>
        <p:spPr>
          <a:xfrm>
            <a:off x="4858067" y="4499157"/>
            <a:ext cx="60973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นายธนภัทร จำเริญ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arabun"/>
              </a:rPr>
              <a:t>		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6510503417 </a:t>
            </a:r>
            <a:endParaRPr lang="th-TH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นายบุรินทร์ จาริไพบูลย์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arabun"/>
              </a:rPr>
              <a:t>		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6510503484</a:t>
            </a:r>
            <a:b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</a:b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นางสาวพิชญา เอี่ยมกล้าหาญ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arabun"/>
              </a:rPr>
              <a:t>	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6510503620 </a:t>
            </a:r>
            <a:endParaRPr lang="th-TH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นายภัทรพล ณ เนตร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arabun"/>
              </a:rPr>
              <a:t>		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6510503654</a:t>
            </a:r>
            <a:endParaRPr lang="th-TH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นายสมพล อ้น</a:t>
            </a:r>
            <a:r>
              <a:rPr lang="th-TH" b="0" i="0" u="none" strike="noStrike" dirty="0" err="1">
                <a:solidFill>
                  <a:srgbClr val="000000"/>
                </a:solidFill>
                <a:effectLst/>
                <a:latin typeface="Sarabun"/>
              </a:rPr>
              <a:t>หลำ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arabun"/>
              </a:rPr>
              <a:t>		</a:t>
            </a:r>
            <a:r>
              <a:rPr lang="th-TH" b="0" i="0" u="none" strike="noStrike" dirty="0">
                <a:solidFill>
                  <a:srgbClr val="000000"/>
                </a:solidFill>
                <a:effectLst/>
                <a:latin typeface="Sarabun"/>
              </a:rPr>
              <a:t>6510503841</a:t>
            </a:r>
            <a:endParaRPr lang="th-TH" sz="4000" b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36720-1F2E-7E0A-F579-8BDE614C5A8B}"/>
              </a:ext>
            </a:extLst>
          </p:cNvPr>
          <p:cNvSpPr txBox="1"/>
          <p:nvPr/>
        </p:nvSpPr>
        <p:spPr>
          <a:xfrm>
            <a:off x="2618182" y="526859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คณะผู้จัดทำ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7450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0F6BCF-54A7-236A-6E58-E3D8D581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B72BE-D31B-9252-07EF-AE87B8082A44}"/>
              </a:ext>
            </a:extLst>
          </p:cNvPr>
          <p:cNvSpPr/>
          <p:nvPr/>
        </p:nvSpPr>
        <p:spPr>
          <a:xfrm>
            <a:off x="2272420" y="0"/>
            <a:ext cx="7785980" cy="43547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1B033-A5EC-EA59-39E6-20D466FB1085}"/>
              </a:ext>
            </a:extLst>
          </p:cNvPr>
          <p:cNvSpPr/>
          <p:nvPr/>
        </p:nvSpPr>
        <p:spPr>
          <a:xfrm>
            <a:off x="2485014" y="742384"/>
            <a:ext cx="7434565" cy="2893440"/>
          </a:xfrm>
          <a:prstGeom prst="ellipse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BCA9054-8A46-D456-311C-51B448C10829}"/>
              </a:ext>
            </a:extLst>
          </p:cNvPr>
          <p:cNvSpPr txBox="1"/>
          <p:nvPr/>
        </p:nvSpPr>
        <p:spPr>
          <a:xfrm>
            <a:off x="1062908" y="1516286"/>
            <a:ext cx="10278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ออกแบบ</a:t>
            </a:r>
            <a:r>
              <a:rPr lang="th-TH" sz="2400" b="1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ฐ</a:t>
            </a:r>
            <a:r>
              <a:rPr lang="th-TH" sz="24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านข้อมูลสำหรับร้านเช่าแผ่นหนังภาพยนตร์</a:t>
            </a:r>
            <a:endParaRPr lang="th-TH" sz="2400" b="0" dirty="0">
              <a:solidFill>
                <a:srgbClr val="001746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US" sz="24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  <a:r>
              <a:rPr lang="en-US" sz="2400" dirty="0" err="1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MovieRentingDatabaseMalaNaja</a:t>
            </a:r>
            <a:endParaRPr lang="th-TH" sz="24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br>
              <a:rPr lang="th-TH" sz="2400" dirty="0">
                <a:solidFill>
                  <a:srgbClr val="001746"/>
                </a:solidFill>
              </a:rPr>
            </a:br>
            <a:endParaRPr lang="th-TH" sz="2400" dirty="0">
              <a:solidFill>
                <a:srgbClr val="00174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11698-C735-32D5-C449-42B3AA63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23" l="2500" r="97292">
                        <a14:foregroundMark x1="5556" y1="15703" x2="30903" y2="46055"/>
                        <a14:foregroundMark x1="2500" y1="11758" x2="45000" y2="24570"/>
                        <a14:foregroundMark x1="10486" y1="92031" x2="78542" y2="94648"/>
                        <a14:foregroundMark x1="90972" y1="60313" x2="91458" y2="93984"/>
                        <a14:foregroundMark x1="91458" y1="93984" x2="91458" y2="93984"/>
                        <a14:foregroundMark x1="34931" y1="66289" x2="14722" y2="72969"/>
                        <a14:foregroundMark x1="14722" y1="72969" x2="5208" y2="81406"/>
                        <a14:foregroundMark x1="5208" y1="81406" x2="12361" y2="92852"/>
                        <a14:foregroundMark x1="12361" y1="92852" x2="35486" y2="95117"/>
                        <a14:foregroundMark x1="35486" y1="95117" x2="43750" y2="80430"/>
                        <a14:foregroundMark x1="43750" y1="80430" x2="54444" y2="94609"/>
                        <a14:foregroundMark x1="54444" y1="94609" x2="75069" y2="80234"/>
                        <a14:foregroundMark x1="75069" y1="80234" x2="65417" y2="77773"/>
                        <a14:foregroundMark x1="97361" y1="60469" x2="96389" y2="94648"/>
                        <a14:foregroundMark x1="20139" y1="75625" x2="14236" y2="95430"/>
                        <a14:foregroundMark x1="5347" y1="97813" x2="89792" y2="99023"/>
                        <a14:foregroundMark x1="89792" y1="99023" x2="93333" y2="98477"/>
                        <a14:foregroundMark x1="55347" y1="35508" x2="49931" y2="47930"/>
                        <a14:foregroundMark x1="59306" y1="36289" x2="50139" y2="46719"/>
                        <a14:foregroundMark x1="60972" y1="38672" x2="52500" y2="45664"/>
                        <a14:foregroundMark x1="44028" y1="40000" x2="58125" y2="36953"/>
                        <a14:foregroundMark x1="62847" y1="40117" x2="56528" y2="43164"/>
                        <a14:foregroundMark x1="47778" y1="37109" x2="58403" y2="36172"/>
                        <a14:foregroundMark x1="60972" y1="42891" x2="55764" y2="42773"/>
                        <a14:foregroundMark x1="52500" y1="36836" x2="56528" y2="41836"/>
                        <a14:foregroundMark x1="20139" y1="85938" x2="52292" y2="73281"/>
                        <a14:backgroundMark x1="2292" y1="45430" x2="7222" y2="64141"/>
                        <a14:backgroundMark x1="60409" y1="43428" x2="68681" y2="49883"/>
                        <a14:backgroundMark x1="48056" y1="33789" x2="51248" y2="36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3325171"/>
            <a:ext cx="2000249" cy="355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10018-8D26-A1D0-DDBA-497C995AF6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583" b="99306" l="24375" r="53125">
                        <a14:foregroundMark x1="26250" y1="98472" x2="53203" y2="98750"/>
                        <a14:foregroundMark x1="25313" y1="91944" x2="25391" y2="99444"/>
                        <a14:foregroundMark x1="24453" y1="91944" x2="24844" y2="98472"/>
                        <a14:foregroundMark x1="37031" y1="54583" x2="39844" y2="60556"/>
                        <a14:backgroundMark x1="44688" y1="63333" x2="46563" y2="90000"/>
                        <a14:backgroundMark x1="46563" y1="90000" x2="46875" y2="90833"/>
                        <a14:backgroundMark x1="25547" y1="86667" x2="30000" y2="8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6" t="50000" r="50000"/>
          <a:stretch/>
        </p:blipFill>
        <p:spPr>
          <a:xfrm>
            <a:off x="2000108" y="3897002"/>
            <a:ext cx="2712490" cy="2984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92B26-9C64-6890-D1F5-1CB84553C5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7" b="96204" l="13281" r="90156">
                        <a14:foregroundMark x1="39167" y1="3148" x2="44427" y2="35093"/>
                        <a14:foregroundMark x1="61302" y1="1759" x2="55937" y2="40278"/>
                        <a14:foregroundMark x1="21563" y1="88796" x2="47083" y2="88796"/>
                        <a14:foregroundMark x1="47083" y1="88796" x2="81094" y2="88519"/>
                        <a14:foregroundMark x1="80156" y1="79259" x2="16563" y2="76296"/>
                        <a14:foregroundMark x1="16563" y1="76296" x2="13385" y2="77593"/>
                        <a14:foregroundMark x1="22760" y1="68333" x2="17604" y2="82685"/>
                        <a14:foregroundMark x1="17604" y1="82685" x2="21719" y2="93333"/>
                        <a14:foregroundMark x1="21719" y1="93333" x2="79740" y2="94722"/>
                        <a14:foregroundMark x1="79740" y1="94722" x2="86615" y2="94259"/>
                        <a14:foregroundMark x1="40104" y1="53611" x2="28073" y2="61852"/>
                        <a14:foregroundMark x1="28073" y1="61852" x2="21146" y2="71667"/>
                        <a14:foregroundMark x1="21146" y1="71667" x2="14479" y2="93704"/>
                        <a14:foregroundMark x1="63281" y1="19815" x2="62344" y2="31759"/>
                        <a14:foregroundMark x1="90156" y1="85000" x2="90000" y2="96204"/>
                        <a14:backgroundMark x1="33490" y1="8611" x2="13854" y2="52500"/>
                        <a14:backgroundMark x1="33073" y1="19815" x2="32917" y2="40926"/>
                        <a14:backgroundMark x1="32917" y1="40926" x2="22552" y2="55093"/>
                        <a14:backgroundMark x1="22552" y1="55093" x2="21094" y2="55833"/>
                        <a14:backgroundMark x1="70625" y1="3426" x2="71354" y2="32963"/>
                        <a14:backgroundMark x1="71354" y1="32963" x2="80990" y2="49352"/>
                        <a14:backgroundMark x1="80990" y1="49352" x2="83542" y2="48148"/>
                        <a14:backgroundMark x1="63750" y1="43241" x2="77552" y2="48426"/>
                        <a14:backgroundMark x1="77552" y1="48426" x2="78177" y2="47870"/>
                        <a14:backgroundMark x1="63750" y1="38056" x2="64063" y2="51944"/>
                        <a14:backgroundMark x1="64063" y1="51944" x2="64375" y2="52500"/>
                        <a14:backgroundMark x1="34896" y1="23056" x2="25885" y2="5185"/>
                        <a14:backgroundMark x1="25885" y1="5185" x2="17917" y2="33148"/>
                        <a14:backgroundMark x1="17917" y1="33148" x2="17865" y2="37778"/>
                        <a14:backgroundMark x1="36094" y1="32037" x2="30625" y2="54815"/>
                        <a14:backgroundMark x1="30625" y1="54815" x2="28438" y2="55833"/>
                        <a14:backgroundMark x1="63281" y1="1204" x2="64219" y2="9167"/>
                        <a14:backgroundMark x1="63594" y1="37500" x2="62656" y2="46759"/>
                        <a14:backgroundMark x1="63281" y1="37222" x2="61927" y2="46296"/>
                        <a14:backgroundMark x1="63750" y1="36019" x2="63229" y2="44722"/>
                        <a14:backgroundMark x1="62760" y1="37963" x2="62396" y2="46481"/>
                        <a14:backgroundMark x1="63021" y1="36667" x2="61510" y2="45648"/>
                        <a14:backgroundMark x1="61510" y1="45648" x2="61510" y2="45648"/>
                        <a14:backgroundMark x1="62500" y1="36389" x2="62135" y2="46111"/>
                      </a14:backgroundRemoval>
                    </a14:imgEffect>
                  </a14:imgLayer>
                </a14:imgProps>
              </a:ext>
            </a:extLst>
          </a:blip>
          <a:srcRect l="13914" r="9507"/>
          <a:stretch/>
        </p:blipFill>
        <p:spPr>
          <a:xfrm>
            <a:off x="9170713" y="4126831"/>
            <a:ext cx="3908973" cy="2871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53A2F-5C6A-9145-154C-3E3B2D0653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6528" l="9735" r="92478">
                        <a14:foregroundMark x1="14159" y1="70139" x2="16814" y2="97569"/>
                        <a14:foregroundMark x1="16814" y1="97569" x2="43363" y2="94792"/>
                        <a14:foregroundMark x1="43363" y1="94792" x2="84071" y2="72569"/>
                        <a14:foregroundMark x1="84071" y1="72569" x2="84071" y2="64236"/>
                        <a14:foregroundMark x1="28438" y1="52568" x2="28319" y2="53819"/>
                        <a14:foregroundMark x1="30973" y1="26042" x2="29289" y2="43670"/>
                        <a14:foregroundMark x1="11504" y1="87153" x2="50000" y2="96181"/>
                        <a14:foregroundMark x1="50000" y1="96181" x2="76991" y2="93056"/>
                        <a14:foregroundMark x1="76991" y1="93056" x2="79204" y2="81250"/>
                        <a14:foregroundMark x1="92478" y1="94444" x2="61062" y2="96528"/>
                        <a14:foregroundMark x1="62832" y1="32986" x2="56195" y2="54861"/>
                        <a14:backgroundMark x1="24779" y1="12847" x2="20354" y2="50694"/>
                        <a14:backgroundMark x1="11504" y1="30903" x2="8850" y2="58681"/>
                        <a14:backgroundMark x1="32301" y1="47222" x2="12832" y2="48264"/>
                        <a14:backgroundMark x1="12389" y1="57986" x2="3540" y2="63542"/>
                        <a14:backgroundMark x1="10619" y1="59375" x2="7965" y2="61458"/>
                        <a14:backgroundMark x1="71681" y1="46875" x2="83628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5701" y="3419454"/>
            <a:ext cx="2707394" cy="3450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8FACD8-F08F-2637-255E-E0F7967B87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>
          <a:xfrm>
            <a:off x="6705034" y="3600054"/>
            <a:ext cx="3274121" cy="32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424696-2715-17CC-1B0E-59F02A6D1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4923" y="0"/>
            <a:ext cx="20038109" cy="11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49D52D-65B9-4C83-2F45-205A883FA1CC}"/>
              </a:ext>
            </a:extLst>
          </p:cNvPr>
          <p:cNvSpPr/>
          <p:nvPr/>
        </p:nvSpPr>
        <p:spPr>
          <a:xfrm>
            <a:off x="0" y="1"/>
            <a:ext cx="1218738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716387-9C16-4655-E728-8159D05BD327}"/>
              </a:ext>
            </a:extLst>
          </p:cNvPr>
          <p:cNvSpPr/>
          <p:nvPr/>
        </p:nvSpPr>
        <p:spPr>
          <a:xfrm>
            <a:off x="4618" y="727193"/>
            <a:ext cx="12187382" cy="5153891"/>
          </a:xfrm>
          <a:prstGeom prst="ellipse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3">
            <a:extLst>
              <a:ext uri="{FF2B5EF4-FFF2-40B4-BE49-F238E27FC236}">
                <a16:creationId xmlns:a16="http://schemas.microsoft.com/office/drawing/2014/main" id="{4455B46E-225C-0E31-CE33-AADE17BEA101}"/>
              </a:ext>
            </a:extLst>
          </p:cNvPr>
          <p:cNvSpPr txBox="1"/>
          <p:nvPr/>
        </p:nvSpPr>
        <p:spPr>
          <a:xfrm>
            <a:off x="784743" y="2272689"/>
            <a:ext cx="10278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ออกแบบ</a:t>
            </a:r>
            <a:r>
              <a:rPr lang="th-TH" sz="4000" b="1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ฐ</a:t>
            </a:r>
            <a:r>
              <a:rPr lang="th-TH" sz="4000" b="1" i="0" u="none" strike="noStrike" dirty="0">
                <a:solidFill>
                  <a:srgbClr val="001746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านข้อมูลสำหรับร้านเช่าแผ่นหนังภาพยนตร์</a:t>
            </a:r>
            <a:endParaRPr lang="th-TH" sz="4000" b="0" dirty="0">
              <a:solidFill>
                <a:srgbClr val="001746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US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  <a:r>
              <a:rPr lang="en-US" sz="4000" dirty="0" err="1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MovieRentingDatabaseMalaNaja</a:t>
            </a: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br>
              <a:rPr lang="th-TH" sz="4000" dirty="0">
                <a:solidFill>
                  <a:srgbClr val="001746"/>
                </a:solidFill>
              </a:rPr>
            </a:br>
            <a:endParaRPr lang="th-TH" sz="4000" dirty="0">
              <a:solidFill>
                <a:srgbClr val="0017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F2135-18BA-B55F-58D0-23E3317A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23" l="2500" r="97292">
                        <a14:foregroundMark x1="5556" y1="15703" x2="30903" y2="46055"/>
                        <a14:foregroundMark x1="2500" y1="11758" x2="45000" y2="24570"/>
                        <a14:foregroundMark x1="10486" y1="92031" x2="78542" y2="94648"/>
                        <a14:foregroundMark x1="90972" y1="60313" x2="91458" y2="93984"/>
                        <a14:foregroundMark x1="91458" y1="93984" x2="91458" y2="93984"/>
                        <a14:foregroundMark x1="34931" y1="66289" x2="14722" y2="72969"/>
                        <a14:foregroundMark x1="14722" y1="72969" x2="5208" y2="81406"/>
                        <a14:foregroundMark x1="5208" y1="81406" x2="12361" y2="92852"/>
                        <a14:foregroundMark x1="12361" y1="92852" x2="35486" y2="95117"/>
                        <a14:foregroundMark x1="35486" y1="95117" x2="43750" y2="80430"/>
                        <a14:foregroundMark x1="43750" y1="80430" x2="54444" y2="94609"/>
                        <a14:foregroundMark x1="54444" y1="94609" x2="75069" y2="80234"/>
                        <a14:foregroundMark x1="75069" y1="80234" x2="65417" y2="77773"/>
                        <a14:foregroundMark x1="97361" y1="60469" x2="96389" y2="94648"/>
                        <a14:foregroundMark x1="20139" y1="75625" x2="14236" y2="95430"/>
                        <a14:foregroundMark x1="5347" y1="97813" x2="89792" y2="99023"/>
                        <a14:foregroundMark x1="89792" y1="99023" x2="93333" y2="98477"/>
                        <a14:foregroundMark x1="55347" y1="35508" x2="49931" y2="47930"/>
                        <a14:foregroundMark x1="59306" y1="36289" x2="50139" y2="46719"/>
                        <a14:foregroundMark x1="60972" y1="38672" x2="52500" y2="45664"/>
                        <a14:foregroundMark x1="44028" y1="40000" x2="58125" y2="36953"/>
                        <a14:foregroundMark x1="62847" y1="40117" x2="56528" y2="43164"/>
                        <a14:foregroundMark x1="47778" y1="37109" x2="58403" y2="36172"/>
                        <a14:foregroundMark x1="60972" y1="42891" x2="55764" y2="42773"/>
                        <a14:foregroundMark x1="52500" y1="36836" x2="56528" y2="41836"/>
                        <a14:foregroundMark x1="20139" y1="85938" x2="52292" y2="73281"/>
                        <a14:backgroundMark x1="2292" y1="45430" x2="7222" y2="64141"/>
                        <a14:backgroundMark x1="60409" y1="43428" x2="68681" y2="49883"/>
                        <a14:backgroundMark x1="48056" y1="33789" x2="51248" y2="36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4088498" y="5442788"/>
            <a:ext cx="3271161" cy="581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0F7B0-329C-329A-BEDE-E839E8C78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583" b="99306" l="24375" r="53125">
                        <a14:foregroundMark x1="26250" y1="98472" x2="53203" y2="98750"/>
                        <a14:foregroundMark x1="25313" y1="91944" x2="25391" y2="99444"/>
                        <a14:foregroundMark x1="24453" y1="91944" x2="24844" y2="98472"/>
                        <a14:foregroundMark x1="37031" y1="54583" x2="39844" y2="60556"/>
                        <a14:backgroundMark x1="44688" y1="63333" x2="46563" y2="90000"/>
                        <a14:backgroundMark x1="46563" y1="90000" x2="46875" y2="90833"/>
                        <a14:backgroundMark x1="25547" y1="86667" x2="30000" y2="8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6" t="50000" r="50000"/>
          <a:stretch/>
        </p:blipFill>
        <p:spPr>
          <a:xfrm>
            <a:off x="-610858" y="6757969"/>
            <a:ext cx="4124420" cy="4537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69D52-6034-1320-0D64-D707ED4CDE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7" b="96204" l="13281" r="90156">
                        <a14:foregroundMark x1="39167" y1="3148" x2="44427" y2="35093"/>
                        <a14:foregroundMark x1="61302" y1="1759" x2="55937" y2="40278"/>
                        <a14:foregroundMark x1="21563" y1="88796" x2="47083" y2="88796"/>
                        <a14:foregroundMark x1="47083" y1="88796" x2="81094" y2="88519"/>
                        <a14:foregroundMark x1="80156" y1="79259" x2="16563" y2="76296"/>
                        <a14:foregroundMark x1="16563" y1="76296" x2="13385" y2="77593"/>
                        <a14:foregroundMark x1="22760" y1="68333" x2="17604" y2="82685"/>
                        <a14:foregroundMark x1="17604" y1="82685" x2="21719" y2="93333"/>
                        <a14:foregroundMark x1="21719" y1="93333" x2="79740" y2="94722"/>
                        <a14:foregroundMark x1="79740" y1="94722" x2="86615" y2="94259"/>
                        <a14:foregroundMark x1="40104" y1="53611" x2="28073" y2="61852"/>
                        <a14:foregroundMark x1="28073" y1="61852" x2="21146" y2="71667"/>
                        <a14:foregroundMark x1="21146" y1="71667" x2="14479" y2="93704"/>
                        <a14:foregroundMark x1="63281" y1="19815" x2="62344" y2="31759"/>
                        <a14:foregroundMark x1="90156" y1="85000" x2="90000" y2="96204"/>
                        <a14:backgroundMark x1="33490" y1="8611" x2="13854" y2="52500"/>
                        <a14:backgroundMark x1="33073" y1="19815" x2="32917" y2="40926"/>
                        <a14:backgroundMark x1="32917" y1="40926" x2="22552" y2="55093"/>
                        <a14:backgroundMark x1="22552" y1="55093" x2="21094" y2="55833"/>
                        <a14:backgroundMark x1="70625" y1="3426" x2="71354" y2="32963"/>
                        <a14:backgroundMark x1="71354" y1="32963" x2="80990" y2="49352"/>
                        <a14:backgroundMark x1="80990" y1="49352" x2="83542" y2="48148"/>
                        <a14:backgroundMark x1="63750" y1="43241" x2="77552" y2="48426"/>
                        <a14:backgroundMark x1="77552" y1="48426" x2="78177" y2="47870"/>
                        <a14:backgroundMark x1="63750" y1="38056" x2="64063" y2="51944"/>
                        <a14:backgroundMark x1="64063" y1="51944" x2="64375" y2="52500"/>
                        <a14:backgroundMark x1="34896" y1="23056" x2="25885" y2="5185"/>
                        <a14:backgroundMark x1="25885" y1="5185" x2="17917" y2="33148"/>
                        <a14:backgroundMark x1="17917" y1="33148" x2="17865" y2="37778"/>
                        <a14:backgroundMark x1="36094" y1="32037" x2="30625" y2="54815"/>
                        <a14:backgroundMark x1="30625" y1="54815" x2="28438" y2="55833"/>
                        <a14:backgroundMark x1="63281" y1="1204" x2="64219" y2="9167"/>
                        <a14:backgroundMark x1="63594" y1="37500" x2="62656" y2="46759"/>
                        <a14:backgroundMark x1="63281" y1="37222" x2="61927" y2="46296"/>
                        <a14:backgroundMark x1="63750" y1="36019" x2="63229" y2="44722"/>
                        <a14:backgroundMark x1="62760" y1="37963" x2="62396" y2="46481"/>
                        <a14:backgroundMark x1="63021" y1="36667" x2="61510" y2="45648"/>
                        <a14:backgroundMark x1="61510" y1="45648" x2="61510" y2="45648"/>
                        <a14:backgroundMark x1="62500" y1="36389" x2="62135" y2="46111"/>
                      </a14:backgroundRemoval>
                    </a14:imgEffect>
                  </a14:imgLayer>
                </a14:imgProps>
              </a:ext>
            </a:extLst>
          </a:blip>
          <a:srcRect l="13914" r="9507"/>
          <a:stretch/>
        </p:blipFill>
        <p:spPr>
          <a:xfrm>
            <a:off x="10902880" y="6773342"/>
            <a:ext cx="6440146" cy="473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B4082-363A-A024-9A76-F8019E13A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6528" l="9735" r="92478">
                        <a14:foregroundMark x1="14159" y1="70139" x2="16814" y2="97569"/>
                        <a14:foregroundMark x1="16814" y1="97569" x2="43363" y2="94792"/>
                        <a14:foregroundMark x1="43363" y1="94792" x2="84071" y2="72569"/>
                        <a14:foregroundMark x1="84071" y1="72569" x2="84071" y2="64236"/>
                        <a14:foregroundMark x1="28438" y1="52568" x2="28319" y2="53819"/>
                        <a14:foregroundMark x1="30973" y1="26042" x2="29289" y2="43670"/>
                        <a14:foregroundMark x1="11504" y1="87153" x2="50000" y2="96181"/>
                        <a14:foregroundMark x1="50000" y1="96181" x2="76991" y2="93056"/>
                        <a14:foregroundMark x1="76991" y1="93056" x2="79204" y2="81250"/>
                        <a14:foregroundMark x1="92478" y1="94444" x2="61062" y2="96528"/>
                        <a14:foregroundMark x1="62832" y1="32986" x2="56195" y2="54861"/>
                        <a14:backgroundMark x1="24779" y1="12847" x2="20354" y2="50694"/>
                        <a14:backgroundMark x1="11504" y1="30903" x2="8850" y2="58681"/>
                        <a14:backgroundMark x1="32301" y1="47222" x2="12832" y2="48264"/>
                        <a14:backgroundMark x1="12389" y1="57986" x2="3540" y2="63542"/>
                        <a14:backgroundMark x1="10619" y1="59375" x2="7965" y2="61458"/>
                        <a14:backgroundMark x1="71681" y1="46875" x2="83628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726" y="5881084"/>
            <a:ext cx="4279254" cy="5453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E081B-191E-3A29-38BC-FD656A0B463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>
          <a:xfrm>
            <a:off x="7419700" y="6160303"/>
            <a:ext cx="5104888" cy="51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22D696-24A2-9784-0317-6DA37CDA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4923" y="0"/>
            <a:ext cx="20038109" cy="11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EB02D-88F9-F502-D301-0114C728AF22}"/>
              </a:ext>
            </a:extLst>
          </p:cNvPr>
          <p:cNvSpPr/>
          <p:nvPr/>
        </p:nvSpPr>
        <p:spPr>
          <a:xfrm>
            <a:off x="0" y="1"/>
            <a:ext cx="12187382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F1A7A4-F90F-B87A-85E4-E83395AAB5CA}"/>
              </a:ext>
            </a:extLst>
          </p:cNvPr>
          <p:cNvSpPr/>
          <p:nvPr/>
        </p:nvSpPr>
        <p:spPr>
          <a:xfrm>
            <a:off x="4618" y="727193"/>
            <a:ext cx="12187382" cy="5153891"/>
          </a:xfrm>
          <a:prstGeom prst="ellipse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3">
            <a:extLst>
              <a:ext uri="{FF2B5EF4-FFF2-40B4-BE49-F238E27FC236}">
                <a16:creationId xmlns:a16="http://schemas.microsoft.com/office/drawing/2014/main" id="{9F9D07FA-D436-6693-F3E1-12FD610FF452}"/>
              </a:ext>
            </a:extLst>
          </p:cNvPr>
          <p:cNvSpPr txBox="1"/>
          <p:nvPr/>
        </p:nvSpPr>
        <p:spPr>
          <a:xfrm>
            <a:off x="2951901" y="1667982"/>
            <a:ext cx="628358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1746"/>
                </a:solidFill>
              </a:rPr>
              <a:t>Objective</a:t>
            </a:r>
          </a:p>
          <a:p>
            <a:pPr algn="ctr"/>
            <a:r>
              <a:rPr lang="en-US" sz="4000" dirty="0">
                <a:solidFill>
                  <a:srgbClr val="001746"/>
                </a:solidFill>
              </a:rPr>
              <a:t>Dataflow</a:t>
            </a:r>
          </a:p>
          <a:p>
            <a:pPr algn="ctr"/>
            <a:r>
              <a:rPr lang="en-US" sz="4000" dirty="0">
                <a:solidFill>
                  <a:srgbClr val="001746"/>
                </a:solidFill>
              </a:rPr>
              <a:t>Entity Relationship Diagram</a:t>
            </a:r>
          </a:p>
          <a:p>
            <a:pPr algn="ctr"/>
            <a:r>
              <a:rPr lang="en-US" sz="4000" dirty="0">
                <a:solidFill>
                  <a:srgbClr val="001746"/>
                </a:solidFill>
              </a:rPr>
              <a:t>Relational Diagram</a:t>
            </a:r>
          </a:p>
          <a:p>
            <a:pPr algn="ctr"/>
            <a:r>
              <a:rPr lang="en-US" sz="4000" dirty="0">
                <a:solidFill>
                  <a:srgbClr val="001746"/>
                </a:solidFill>
              </a:rPr>
              <a:t>Query Design</a:t>
            </a:r>
            <a:br>
              <a:rPr lang="th-TH" sz="4000" dirty="0">
                <a:solidFill>
                  <a:srgbClr val="001746"/>
                </a:solidFill>
              </a:rPr>
            </a:br>
            <a:endParaRPr lang="th-TH" sz="4000" dirty="0">
              <a:solidFill>
                <a:srgbClr val="001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6C226E-F76D-621C-5F01-BA5F3023C017}"/>
              </a:ext>
            </a:extLst>
          </p:cNvPr>
          <p:cNvSpPr/>
          <p:nvPr/>
        </p:nvSpPr>
        <p:spPr>
          <a:xfrm>
            <a:off x="4618" y="0"/>
            <a:ext cx="12187382" cy="6858000"/>
          </a:xfrm>
          <a:prstGeom prst="rect">
            <a:avLst/>
          </a:prstGeom>
          <a:solidFill>
            <a:srgbClr val="FFFFCC"/>
          </a:solidFill>
          <a:ln>
            <a:solidFill>
              <a:srgbClr val="FFFF99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71DA6A5-4EFF-A3E0-9D91-8FA82AEE587E}"/>
              </a:ext>
            </a:extLst>
          </p:cNvPr>
          <p:cNvSpPr txBox="1"/>
          <p:nvPr/>
        </p:nvSpPr>
        <p:spPr>
          <a:xfrm>
            <a:off x="368919" y="247072"/>
            <a:ext cx="2513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ความเป็นมา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AutoShape 4" descr="ความล่มสลายของ &quot;ร้านเช่าหนัง&quot;">
            <a:extLst>
              <a:ext uri="{FF2B5EF4-FFF2-40B4-BE49-F238E27FC236}">
                <a16:creationId xmlns:a16="http://schemas.microsoft.com/office/drawing/2014/main" id="{70E754E8-E639-4894-2EE5-C09A5B8A5D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4FA1F-7DB3-12D4-E04B-3A835F2F5DB2}"/>
              </a:ext>
            </a:extLst>
          </p:cNvPr>
          <p:cNvSpPr txBox="1"/>
          <p:nvPr/>
        </p:nvSpPr>
        <p:spPr>
          <a:xfrm>
            <a:off x="0" y="6570410"/>
            <a:ext cx="8734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/>
              <a:t>ขอบคุณภาพจาก </a:t>
            </a: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https://www.homenayoo.com/rent-dvd/</a:t>
            </a:r>
            <a:r>
              <a:rPr lang="th-TH" sz="1600" dirty="0"/>
              <a:t> </a:t>
            </a:r>
            <a:r>
              <a:rPr lang="en-US" sz="1600" dirty="0"/>
              <a:t>, https://www.posttoday.com/politics/359217</a:t>
            </a:r>
          </a:p>
        </p:txBody>
      </p:sp>
      <p:sp>
        <p:nvSpPr>
          <p:cNvPr id="9" name="AutoShape 6" descr="ความล่มสลายของ &quot;ร้านเช่าหนัง&quot;">
            <a:extLst>
              <a:ext uri="{FF2B5EF4-FFF2-40B4-BE49-F238E27FC236}">
                <a16:creationId xmlns:a16="http://schemas.microsoft.com/office/drawing/2014/main" id="{A07FF24A-F8F6-43EF-0DBE-2E2551F4FB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432ED9-739D-5C77-F679-D8A8425B5C49}"/>
              </a:ext>
            </a:extLst>
          </p:cNvPr>
          <p:cNvGrpSpPr/>
          <p:nvPr/>
        </p:nvGrpSpPr>
        <p:grpSpPr>
          <a:xfrm>
            <a:off x="7615687" y="2367353"/>
            <a:ext cx="2237383" cy="3266430"/>
            <a:chOff x="322683" y="2159051"/>
            <a:chExt cx="2237383" cy="326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1C5260-EF57-0DCA-1CC9-8A9EA348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683" y="2159051"/>
              <a:ext cx="2237383" cy="14953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301927-8C92-A8CA-14CB-4CDFB3572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942"/>
            <a:stretch/>
          </p:blipFill>
          <p:spPr>
            <a:xfrm>
              <a:off x="322683" y="3812030"/>
              <a:ext cx="2237383" cy="1613451"/>
            </a:xfrm>
            <a:prstGeom prst="rect">
              <a:avLst/>
            </a:prstGeom>
          </p:spPr>
        </p:pic>
      </p:grpSp>
      <p:pic>
        <p:nvPicPr>
          <p:cNvPr id="1032" name="Picture 8" descr="Netflix Thailand - YouTube">
            <a:extLst>
              <a:ext uri="{FF2B5EF4-FFF2-40B4-BE49-F238E27FC236}">
                <a16:creationId xmlns:a16="http://schemas.microsoft.com/office/drawing/2014/main" id="{86387C30-F16F-5879-97DE-2FFFC9BD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77" y="2324795"/>
            <a:ext cx="1434548" cy="14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iBili - อนิเมะ HD, วิดีโอ - แอปพลิเคชันใน Google Play">
            <a:extLst>
              <a:ext uri="{FF2B5EF4-FFF2-40B4-BE49-F238E27FC236}">
                <a16:creationId xmlns:a16="http://schemas.microsoft.com/office/drawing/2014/main" id="{A434AA7D-6C44-50FC-90C6-09400E7C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85" y="3934561"/>
            <a:ext cx="1434548" cy="14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E9F80D-9263-2705-6958-DE64CFEF6EB2}"/>
              </a:ext>
            </a:extLst>
          </p:cNvPr>
          <p:cNvSpPr txBox="1"/>
          <p:nvPr/>
        </p:nvSpPr>
        <p:spPr>
          <a:xfrm>
            <a:off x="2499685" y="1791924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ทางเลือกใหม่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EEFD4-4149-9113-ED51-4C15705DD93B}"/>
              </a:ext>
            </a:extLst>
          </p:cNvPr>
          <p:cNvSpPr txBox="1"/>
          <p:nvPr/>
        </p:nvSpPr>
        <p:spPr>
          <a:xfrm>
            <a:off x="368919" y="908791"/>
            <a:ext cx="6865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IrisUPC" panose="020B0604020202020204" pitchFamily="34" charset="-34"/>
                <a:ea typeface="Microsoft Sans Serif" panose="020B0604020202020204" pitchFamily="34" charset="0"/>
                <a:cs typeface="IrisUPC" panose="020B0604020202020204" pitchFamily="34" charset="-34"/>
              </a:rPr>
              <a:t>สาเหตุของการล่มสลายของร้านเช่าหนังภาพยนตร์ในประเทศไทย</a:t>
            </a:r>
            <a:endParaRPr lang="en-US" sz="3200" dirty="0">
              <a:latin typeface="IrisUPC" panose="020B0604020202020204" pitchFamily="34" charset="-34"/>
              <a:ea typeface="Microsoft Sans Serif" panose="020B0604020202020204" pitchFamily="34" charset="0"/>
              <a:cs typeface="IrisUPC" panose="020B0604020202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1850FD-D529-54B7-C14E-69199CA3272B}"/>
              </a:ext>
            </a:extLst>
          </p:cNvPr>
          <p:cNvSpPr txBox="1"/>
          <p:nvPr/>
        </p:nvSpPr>
        <p:spPr>
          <a:xfrm>
            <a:off x="5030776" y="1791924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เว็บหนังเถื่อน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pic>
        <p:nvPicPr>
          <p:cNvPr id="1036" name="Picture 12" descr="ปิดเว็บหนังเถื่อน! Movie2free ถูกปิดตัวลงเป็นที่เรียบร้อยแล้ว – สมัครอีเมล์">
            <a:extLst>
              <a:ext uri="{FF2B5EF4-FFF2-40B4-BE49-F238E27FC236}">
                <a16:creationId xmlns:a16="http://schemas.microsoft.com/office/drawing/2014/main" id="{D7388FDC-4C64-6E5C-9FE3-9AC5D5A9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7" y="2324795"/>
            <a:ext cx="2400626" cy="17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จับแอดมินเว็บเปิดให้ดูหนังออนไลน์ฟรี กินค่าโฆษณา 5 ล้านต่อเดือน  ละเมิดลิขสิทธิ์ฮอลลีวูด 8 ค่าย">
            <a:extLst>
              <a:ext uri="{FF2B5EF4-FFF2-40B4-BE49-F238E27FC236}">
                <a16:creationId xmlns:a16="http://schemas.microsoft.com/office/drawing/2014/main" id="{125F79FB-7D6C-6ECA-3750-46D5A8658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7" y="4329773"/>
            <a:ext cx="2413923" cy="13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317AF1-DF9B-DEAC-79D7-3C6D66FC6804}"/>
              </a:ext>
            </a:extLst>
          </p:cNvPr>
          <p:cNvSpPr txBox="1"/>
          <p:nvPr/>
        </p:nvSpPr>
        <p:spPr>
          <a:xfrm>
            <a:off x="7925866" y="1806047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ลักษณะของร้าน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7" name="AutoShape 18" descr="BTS Skytrain (Green Line) Guide: Sukhumvit Line and Silom Line -  THAILAND.GO.TH">
            <a:extLst>
              <a:ext uri="{FF2B5EF4-FFF2-40B4-BE49-F238E27FC236}">
                <a16:creationId xmlns:a16="http://schemas.microsoft.com/office/drawing/2014/main" id="{68B25C23-DC84-1A91-9FD3-F6FB62718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88E674-CDEF-8714-F4BB-6867843DC8BE}"/>
              </a:ext>
            </a:extLst>
          </p:cNvPr>
          <p:cNvSpPr/>
          <p:nvPr/>
        </p:nvSpPr>
        <p:spPr>
          <a:xfrm>
            <a:off x="7089551" y="1493566"/>
            <a:ext cx="3279913" cy="4874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91060D-7265-A756-A1DA-550E3D875D09}"/>
              </a:ext>
            </a:extLst>
          </p:cNvPr>
          <p:cNvSpPr txBox="1"/>
          <p:nvPr/>
        </p:nvSpPr>
        <p:spPr>
          <a:xfrm>
            <a:off x="2469227" y="581375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C00000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จ่ายรายเดือน</a:t>
            </a:r>
            <a:endParaRPr lang="en-US" dirty="0">
              <a:solidFill>
                <a:srgbClr val="C00000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D26246-D0FB-7C8F-2777-0753B8D8FCF6}"/>
              </a:ext>
            </a:extLst>
          </p:cNvPr>
          <p:cNvSpPr txBox="1"/>
          <p:nvPr/>
        </p:nvSpPr>
        <p:spPr>
          <a:xfrm>
            <a:off x="4427452" y="5813755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C00000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ไม่ถูกลิขสิทธิ์ เสี่ยงติดไวรัส</a:t>
            </a:r>
            <a:endParaRPr lang="en-US" dirty="0">
              <a:solidFill>
                <a:srgbClr val="C00000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0F16-503C-A1B6-CE23-560E51D48F45}"/>
              </a:ext>
            </a:extLst>
          </p:cNvPr>
          <p:cNvSpPr txBox="1"/>
          <p:nvPr/>
        </p:nvSpPr>
        <p:spPr>
          <a:xfrm>
            <a:off x="9853070" y="1029154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C00000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เสียเวลาการค้นหา</a:t>
            </a:r>
            <a:endParaRPr lang="en-US" dirty="0">
              <a:solidFill>
                <a:srgbClr val="C00000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C16E1-3324-7704-B535-33F497889189}"/>
              </a:ext>
            </a:extLst>
          </p:cNvPr>
          <p:cNvSpPr txBox="1"/>
          <p:nvPr/>
        </p:nvSpPr>
        <p:spPr>
          <a:xfrm>
            <a:off x="9899590" y="6110640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C00000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จดบันทึกลงสมุด</a:t>
            </a:r>
            <a:r>
              <a:rPr lang="th-TH" dirty="0" err="1">
                <a:solidFill>
                  <a:srgbClr val="C00000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โน๊ต</a:t>
            </a:r>
            <a:endParaRPr lang="en-US" dirty="0">
              <a:solidFill>
                <a:srgbClr val="C00000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003F66-4DEE-BCF8-2C0D-788D7EF9F890}"/>
              </a:ext>
            </a:extLst>
          </p:cNvPr>
          <p:cNvCxnSpPr>
            <a:endCxn id="31" idx="1"/>
          </p:cNvCxnSpPr>
          <p:nvPr/>
        </p:nvCxnSpPr>
        <p:spPr>
          <a:xfrm flipV="1">
            <a:off x="9412357" y="1290764"/>
            <a:ext cx="440713" cy="398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84CCAF-70B5-41ED-5541-FD5D89FD5BD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425290" y="6110640"/>
            <a:ext cx="474300" cy="2616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E70F-ABE3-B1E3-176B-AAF101F012D5}"/>
              </a:ext>
            </a:extLst>
          </p:cNvPr>
          <p:cNvSpPr/>
          <p:nvPr/>
        </p:nvSpPr>
        <p:spPr>
          <a:xfrm>
            <a:off x="4618" y="0"/>
            <a:ext cx="12187382" cy="6858000"/>
          </a:xfrm>
          <a:prstGeom prst="rect">
            <a:avLst/>
          </a:prstGeom>
          <a:solidFill>
            <a:srgbClr val="FFFFCC"/>
          </a:solidFill>
          <a:ln>
            <a:solidFill>
              <a:srgbClr val="FFFF99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1EC1DA5-950F-3AAD-131A-805F674438C1}"/>
              </a:ext>
            </a:extLst>
          </p:cNvPr>
          <p:cNvSpPr txBox="1"/>
          <p:nvPr/>
        </p:nvSpPr>
        <p:spPr>
          <a:xfrm>
            <a:off x="368919" y="247072"/>
            <a:ext cx="2513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ความเป็นมา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645D0-BAC8-DE69-8E7E-E8EEC205FFCC}"/>
              </a:ext>
            </a:extLst>
          </p:cNvPr>
          <p:cNvSpPr txBox="1"/>
          <p:nvPr/>
        </p:nvSpPr>
        <p:spPr>
          <a:xfrm>
            <a:off x="368919" y="908791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IrisUPC" panose="020B0604020202020204" pitchFamily="34" charset="-34"/>
                <a:ea typeface="Microsoft Sans Serif" panose="020B0604020202020204" pitchFamily="34" charset="0"/>
                <a:cs typeface="IrisUPC" panose="020B0604020202020204" pitchFamily="34" charset="-34"/>
              </a:rPr>
              <a:t>รูปแบบร้านที่ออกแบบ</a:t>
            </a:r>
            <a:endParaRPr lang="en-US" sz="3200" dirty="0">
              <a:latin typeface="IrisUPC" panose="020B0604020202020204" pitchFamily="34" charset="-34"/>
              <a:ea typeface="Microsoft Sans Serif" panose="020B0604020202020204" pitchFamily="34" charset="0"/>
              <a:cs typeface="IrisUPC" panose="020B0604020202020204" pitchFamily="34" charset="-34"/>
            </a:endParaRPr>
          </a:p>
        </p:txBody>
      </p:sp>
      <p:pic>
        <p:nvPicPr>
          <p:cNvPr id="3074" name="Picture 2" descr="ภาพร้านค้า PNG, รูป, เวกเตอร์และไฟล์ PSD | ดาวน์โหลดฟรีบน Pngtree">
            <a:extLst>
              <a:ext uri="{FF2B5EF4-FFF2-40B4-BE49-F238E27FC236}">
                <a16:creationId xmlns:a16="http://schemas.microsoft.com/office/drawing/2014/main" id="{0B2733A6-42D4-AAA6-9D07-E874A755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93561" l="2778" r="97778">
                        <a14:foregroundMark x1="14444" y1="20833" x2="21111" y2="71591"/>
                        <a14:foregroundMark x1="25000" y1="24242" x2="62500" y2="74242"/>
                        <a14:foregroundMark x1="25556" y1="26136" x2="47222" y2="79545"/>
                        <a14:foregroundMark x1="5556" y1="27652" x2="9722" y2="78788"/>
                        <a14:foregroundMark x1="2778" y1="61364" x2="2778" y2="81073"/>
                        <a14:foregroundMark x1="3611" y1="93561" x2="5000" y2="89394"/>
                        <a14:foregroundMark x1="4722" y1="85985" x2="4735" y2="85680"/>
                        <a14:foregroundMark x1="97500" y1="59091" x2="97778" y2="77652"/>
                        <a14:foregroundMark x1="4167" y1="85606" x2="4722" y2="77652"/>
                        <a14:foregroundMark x1="3889" y1="79924" x2="4167" y2="82955"/>
                        <a14:foregroundMark x1="3889" y1="81818" x2="4167" y2="84091"/>
                        <a14:backgroundMark x1="5556" y1="83778" x2="5556" y2="85227"/>
                        <a14:backgroundMark x1="5425" y1="83807" x2="5556" y2="85227"/>
                        <a14:backgroundMark x1="5150" y1="83869" x2="5278" y2="8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25" y="2713383"/>
            <a:ext cx="2600740" cy="19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077EF-0DAA-2FA8-ED80-EBB6DDC74DBA}"/>
              </a:ext>
            </a:extLst>
          </p:cNvPr>
          <p:cNvSpPr txBox="1"/>
          <p:nvPr/>
        </p:nvSpPr>
        <p:spPr>
          <a:xfrm>
            <a:off x="5227983" y="6033053"/>
            <a:ext cx="462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ระบบเช่าหนังที่มีการเก็บข้อมูลการเช่ายืมที่ดี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5E704-88DC-4A7F-E25B-92137E8001D1}"/>
              </a:ext>
            </a:extLst>
          </p:cNvPr>
          <p:cNvCxnSpPr>
            <a:cxnSpLocks/>
          </p:cNvCxnSpPr>
          <p:nvPr/>
        </p:nvCxnSpPr>
        <p:spPr>
          <a:xfrm>
            <a:off x="3776868" y="4620592"/>
            <a:ext cx="1413011" cy="167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421F73-058E-A381-7864-C39FB1685798}"/>
              </a:ext>
            </a:extLst>
          </p:cNvPr>
          <p:cNvSpPr txBox="1"/>
          <p:nvPr/>
        </p:nvSpPr>
        <p:spPr>
          <a:xfrm>
            <a:off x="5247863" y="4796856"/>
            <a:ext cx="462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การยืมและคืนแผ่นหนังทั้งที่ร้านและทางไปรษณีย์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A1925-1CFE-172D-524B-45414244B40D}"/>
              </a:ext>
            </a:extLst>
          </p:cNvPr>
          <p:cNvSpPr txBox="1"/>
          <p:nvPr/>
        </p:nvSpPr>
        <p:spPr>
          <a:xfrm>
            <a:off x="5189879" y="1092958"/>
            <a:ext cx="306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การดูข้อมูลพนักงานแต่ละคน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E60512-8EEE-1763-7CAA-71FF1E9BEC7E}"/>
              </a:ext>
            </a:extLst>
          </p:cNvPr>
          <p:cNvSpPr txBox="1"/>
          <p:nvPr/>
        </p:nvSpPr>
        <p:spPr>
          <a:xfrm>
            <a:off x="5247863" y="2251341"/>
            <a:ext cx="4144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IrisUPC" panose="020B0604020202020204" pitchFamily="34" charset="-34"/>
                <a:cs typeface="IrisUPC" panose="020B0604020202020204" pitchFamily="34" charset="-34"/>
              </a:rPr>
              <a:t>การค้นหาหนังที่ง่ายและไวขึ้น</a:t>
            </a:r>
            <a:endParaRPr lang="en-US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6DF27F-EF80-3A11-663F-8FA937F9AC59}"/>
              </a:ext>
            </a:extLst>
          </p:cNvPr>
          <p:cNvCxnSpPr>
            <a:cxnSpLocks/>
          </p:cNvCxnSpPr>
          <p:nvPr/>
        </p:nvCxnSpPr>
        <p:spPr>
          <a:xfrm flipV="1">
            <a:off x="3776868" y="1393257"/>
            <a:ext cx="1451114" cy="1563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8E49D2-14D4-35CB-435B-5B471169193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776868" y="2512951"/>
            <a:ext cx="1470995" cy="9160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681339-4521-0F55-4A85-1E886CD8169C}"/>
              </a:ext>
            </a:extLst>
          </p:cNvPr>
          <p:cNvCxnSpPr>
            <a:cxnSpLocks/>
          </p:cNvCxnSpPr>
          <p:nvPr/>
        </p:nvCxnSpPr>
        <p:spPr>
          <a:xfrm>
            <a:off x="3776868" y="4135724"/>
            <a:ext cx="1413011" cy="898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6320E95-7857-6D72-D1B3-4DAFC8AC023C}"/>
              </a:ext>
            </a:extLst>
          </p:cNvPr>
          <p:cNvSpPr/>
          <p:nvPr/>
        </p:nvSpPr>
        <p:spPr>
          <a:xfrm>
            <a:off x="3776868" y="3579987"/>
            <a:ext cx="1958010" cy="4687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362C4-C1EA-6764-7730-5955C644E836}"/>
              </a:ext>
            </a:extLst>
          </p:cNvPr>
          <p:cNvSpPr txBox="1"/>
          <p:nvPr/>
        </p:nvSpPr>
        <p:spPr>
          <a:xfrm>
            <a:off x="6457124" y="3404473"/>
            <a:ext cx="2685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latin typeface="IrisUPC" panose="020B0604020202020204" pitchFamily="34" charset="-34"/>
                <a:cs typeface="IrisUPC" panose="020B0604020202020204" pitchFamily="34" charset="-34"/>
              </a:rPr>
              <a:t>สร้างฐานข้อมูล</a:t>
            </a:r>
            <a:endParaRPr lang="en-US" sz="4800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pic>
        <p:nvPicPr>
          <p:cNvPr id="3076" name="Picture 4" descr="เปลวไฟการ์ตูน ไฟลุกไหม้ด้วยเปลวไฟ เปลวไฟระเบิดร้อนเปลวไฟเปลวไฟอันตรายเปลวไฟ  เปลวไฟสีแด ภาพประกอบสต็อก - ดาวน์โหลดรูปภาพตอนนี้ - iStock">
            <a:extLst>
              <a:ext uri="{FF2B5EF4-FFF2-40B4-BE49-F238E27FC236}">
                <a16:creationId xmlns:a16="http://schemas.microsoft.com/office/drawing/2014/main" id="{DFEFAF80-E342-1A53-6D8C-6E20EE95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8" y="3143716"/>
            <a:ext cx="1274476" cy="12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เปลวไฟการ์ตูน ไฟลุกไหม้ด้วยเปลวไฟ เปลวไฟระเบิดร้อนเปลวไฟเปลวไฟอันตรายเปลวไฟ  เปลวไฟสีแด ภาพประกอบสต็อก - ดาวน์โหลดรูปภาพตอนนี้ - iStock">
            <a:extLst>
              <a:ext uri="{FF2B5EF4-FFF2-40B4-BE49-F238E27FC236}">
                <a16:creationId xmlns:a16="http://schemas.microsoft.com/office/drawing/2014/main" id="{F9D04929-9300-C671-E5C7-1A6590DE3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240" y="3144377"/>
            <a:ext cx="1274476" cy="12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25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C3148-D107-041F-3218-F233C0E29878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2AC472-AD61-F76C-A1E4-62C5E942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8" y="2192077"/>
            <a:ext cx="5430564" cy="403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กล่องข้อความ 3">
            <a:extLst>
              <a:ext uri="{FF2B5EF4-FFF2-40B4-BE49-F238E27FC236}">
                <a16:creationId xmlns:a16="http://schemas.microsoft.com/office/drawing/2014/main" id="{D2C5DB2E-CFEC-B06C-10D2-E0E9F4045731}"/>
              </a:ext>
            </a:extLst>
          </p:cNvPr>
          <p:cNvSpPr txBox="1"/>
          <p:nvPr/>
        </p:nvSpPr>
        <p:spPr>
          <a:xfrm>
            <a:off x="534030" y="247072"/>
            <a:ext cx="21836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Dataflow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A983086-B31E-F6F8-B402-0CD6A8B91FFF}"/>
              </a:ext>
            </a:extLst>
          </p:cNvPr>
          <p:cNvSpPr txBox="1"/>
          <p:nvPr/>
        </p:nvSpPr>
        <p:spPr>
          <a:xfrm>
            <a:off x="534030" y="868638"/>
            <a:ext cx="1544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การค้นหาหนัง</a:t>
            </a:r>
            <a:br>
              <a:rPr lang="th-TH" sz="4000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sz="4000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E8C582-58E5-934C-BB1C-D013E6E7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48" y="2192076"/>
            <a:ext cx="5759044" cy="403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3">
            <a:extLst>
              <a:ext uri="{FF2B5EF4-FFF2-40B4-BE49-F238E27FC236}">
                <a16:creationId xmlns:a16="http://schemas.microsoft.com/office/drawing/2014/main" id="{ADC7277F-82CC-F176-FB7B-5BFE98C24FA7}"/>
              </a:ext>
            </a:extLst>
          </p:cNvPr>
          <p:cNvSpPr txBox="1"/>
          <p:nvPr/>
        </p:nvSpPr>
        <p:spPr>
          <a:xfrm>
            <a:off x="2628736" y="1715022"/>
            <a:ext cx="633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เก่า</a:t>
            </a:r>
            <a:b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กล่องข้อความ 3">
            <a:extLst>
              <a:ext uri="{FF2B5EF4-FFF2-40B4-BE49-F238E27FC236}">
                <a16:creationId xmlns:a16="http://schemas.microsoft.com/office/drawing/2014/main" id="{599A44FE-D1A6-A3A7-07EB-FDBFB826C99D}"/>
              </a:ext>
            </a:extLst>
          </p:cNvPr>
          <p:cNvSpPr txBox="1"/>
          <p:nvPr/>
        </p:nvSpPr>
        <p:spPr>
          <a:xfrm>
            <a:off x="8923510" y="1718939"/>
            <a:ext cx="7633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ใหม่</a:t>
            </a:r>
            <a:br>
              <a:rPr lang="th-TH" dirty="0">
                <a:solidFill>
                  <a:srgbClr val="00174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th-TH" dirty="0">
              <a:solidFill>
                <a:srgbClr val="001746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55B62-A4B9-7D5B-CB32-8466E7DC1F79}"/>
              </a:ext>
            </a:extLst>
          </p:cNvPr>
          <p:cNvSpPr txBox="1"/>
          <p:nvPr/>
        </p:nvSpPr>
        <p:spPr>
          <a:xfrm>
            <a:off x="7548133" y="868638"/>
            <a:ext cx="351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ค้นหาผ่านฐานข้อมูลใช้เวลาเร็วกว่า</a:t>
            </a:r>
          </a:p>
          <a:p>
            <a:pPr algn="ctr"/>
            <a:r>
              <a:rPr lang="th-TH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การค้นหาหนังด้วยตัวเอง</a:t>
            </a:r>
          </a:p>
        </p:txBody>
      </p:sp>
    </p:spTree>
    <p:extLst>
      <p:ext uri="{BB962C8B-B14F-4D97-AF65-F5344CB8AC3E}">
        <p14:creationId xmlns:p14="http://schemas.microsoft.com/office/powerpoint/2010/main" val="3419192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E1A4DF-8872-F69A-B853-2F383255F888}"/>
              </a:ext>
            </a:extLst>
          </p:cNvPr>
          <p:cNvSpPr/>
          <p:nvPr/>
        </p:nvSpPr>
        <p:spPr>
          <a:xfrm>
            <a:off x="-4435" y="0"/>
            <a:ext cx="12187382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0889998-08AE-B6C6-BF06-C21ED7A3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41" y="0"/>
            <a:ext cx="9794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4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386</Words>
  <Application>Microsoft Office PowerPoint</Application>
  <PresentationFormat>Widescreen</PresentationFormat>
  <Paragraphs>88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Angsana New</vt:lpstr>
      <vt:lpstr>Aptos</vt:lpstr>
      <vt:lpstr>Aptos Display</vt:lpstr>
      <vt:lpstr>Arial</vt:lpstr>
      <vt:lpstr>IrisUPC</vt:lpstr>
      <vt:lpstr>Microsoft Sans Serif</vt:lpstr>
      <vt:lpstr>Sarabun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Pattarapol NA NETRA</dc:creator>
  <cp:lastModifiedBy>Sompon ONLAM</cp:lastModifiedBy>
  <cp:revision>102</cp:revision>
  <dcterms:created xsi:type="dcterms:W3CDTF">2024-02-23T06:14:48Z</dcterms:created>
  <dcterms:modified xsi:type="dcterms:W3CDTF">2024-04-24T11:19:56Z</dcterms:modified>
</cp:coreProperties>
</file>